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tags/tag8.xml" ContentType="application/vnd.openxmlformats-officedocument.presentationml.tags+xml"/>
  <Override PartName="/ppt/notesSlides/notesSlide35.xml" ContentType="application/vnd.openxmlformats-officedocument.presentationml.notesSlide+xml"/>
  <Override PartName="/ppt/tags/tag9.xml" ContentType="application/vnd.openxmlformats-officedocument.presentationml.tags+xml"/>
  <Override PartName="/ppt/notesSlides/notesSlide36.xml" ContentType="application/vnd.openxmlformats-officedocument.presentationml.notesSlide+xml"/>
  <Override PartName="/ppt/tags/tag10.xml" ContentType="application/vnd.openxmlformats-officedocument.presentationml.tags+xml"/>
  <Override PartName="/ppt/notesSlides/notesSlide37.xml" ContentType="application/vnd.openxmlformats-officedocument.presentationml.notesSlide+xml"/>
  <Override PartName="/ppt/tags/tag11.xml" ContentType="application/vnd.openxmlformats-officedocument.presentationml.tags+xml"/>
  <Override PartName="/ppt/notesSlides/notesSlide38.xml" ContentType="application/vnd.openxmlformats-officedocument.presentationml.notesSlide+xml"/>
  <Override PartName="/ppt/tags/tag12.xml" ContentType="application/vnd.openxmlformats-officedocument.presentationml.tags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tags/tag14.xml" ContentType="application/vnd.openxmlformats-officedocument.presentationml.tags+xml"/>
  <Override PartName="/ppt/notesSlides/notesSlide41.xml" ContentType="application/vnd.openxmlformats-officedocument.presentationml.notesSlide+xml"/>
  <Override PartName="/ppt/tags/tag15.xml" ContentType="application/vnd.openxmlformats-officedocument.presentationml.tags+xml"/>
  <Override PartName="/ppt/notesSlides/notesSlide42.xml" ContentType="application/vnd.openxmlformats-officedocument.presentationml.notesSlide+xml"/>
  <Override PartName="/ppt/tags/tag16.xml" ContentType="application/vnd.openxmlformats-officedocument.presentationml.tags+xml"/>
  <Override PartName="/ppt/notesSlides/notesSlide43.xml" ContentType="application/vnd.openxmlformats-officedocument.presentationml.notesSlide+xml"/>
  <Override PartName="/ppt/tags/tag17.xml" ContentType="application/vnd.openxmlformats-officedocument.presentationml.tags+xml"/>
  <Override PartName="/ppt/notesSlides/notesSlide44.xml" ContentType="application/vnd.openxmlformats-officedocument.presentationml.notesSlide+xml"/>
  <Override PartName="/ppt/tags/tag18.xml" ContentType="application/vnd.openxmlformats-officedocument.presentationml.tags+xml"/>
  <Override PartName="/ppt/notesSlides/notesSlide45.xml" ContentType="application/vnd.openxmlformats-officedocument.presentationml.notesSlide+xml"/>
  <Override PartName="/ppt/tags/tag19.xml" ContentType="application/vnd.openxmlformats-officedocument.presentationml.tags+xml"/>
  <Override PartName="/ppt/notesSlides/notesSlide46.xml" ContentType="application/vnd.openxmlformats-officedocument.presentationml.notesSlide+xml"/>
  <Override PartName="/ppt/tags/tag20.xml" ContentType="application/vnd.openxmlformats-officedocument.presentationml.tags+xml"/>
  <Override PartName="/ppt/notesSlides/notesSlide47.xml" ContentType="application/vnd.openxmlformats-officedocument.presentationml.notesSlide+xml"/>
  <Override PartName="/ppt/tags/tag21.xml" ContentType="application/vnd.openxmlformats-officedocument.presentationml.tags+xml"/>
  <Override PartName="/ppt/notesSlides/notesSlide48.xml" ContentType="application/vnd.openxmlformats-officedocument.presentationml.notesSlide+xml"/>
  <Override PartName="/ppt/tags/tag22.xml" ContentType="application/vnd.openxmlformats-officedocument.presentationml.tags+xml"/>
  <Override PartName="/ppt/notesSlides/notesSlide49.xml" ContentType="application/vnd.openxmlformats-officedocument.presentationml.notesSlide+xml"/>
  <Override PartName="/ppt/tags/tag23.xml" ContentType="application/vnd.openxmlformats-officedocument.presentationml.tags+xml"/>
  <Override PartName="/ppt/notesSlides/notesSlide50.xml" ContentType="application/vnd.openxmlformats-officedocument.presentationml.notesSlide+xml"/>
  <Override PartName="/ppt/tags/tag24.xml" ContentType="application/vnd.openxmlformats-officedocument.presentationml.tags+xml"/>
  <Override PartName="/ppt/notesSlides/notesSlide51.xml" ContentType="application/vnd.openxmlformats-officedocument.presentationml.notesSlide+xml"/>
  <Override PartName="/ppt/tags/tag25.xml" ContentType="application/vnd.openxmlformats-officedocument.presentationml.tags+xml"/>
  <Override PartName="/ppt/notesSlides/notesSlide52.xml" ContentType="application/vnd.openxmlformats-officedocument.presentationml.notesSlide+xml"/>
  <Override PartName="/ppt/tags/tag26.xml" ContentType="application/vnd.openxmlformats-officedocument.presentationml.tags+xml"/>
  <Override PartName="/ppt/notesSlides/notesSlide53.xml" ContentType="application/vnd.openxmlformats-officedocument.presentationml.notesSlide+xml"/>
  <Override PartName="/ppt/tags/tag27.xml" ContentType="application/vnd.openxmlformats-officedocument.presentationml.tags+xml"/>
  <Override PartName="/ppt/notesSlides/notesSlide54.xml" ContentType="application/vnd.openxmlformats-officedocument.presentationml.notesSlide+xml"/>
  <Override PartName="/ppt/tags/tag28.xml" ContentType="application/vnd.openxmlformats-officedocument.presentationml.tags+xml"/>
  <Override PartName="/ppt/notesSlides/notesSlide55.xml" ContentType="application/vnd.openxmlformats-officedocument.presentationml.notesSlide+xml"/>
  <Override PartName="/ppt/tags/tag29.xml" ContentType="application/vnd.openxmlformats-officedocument.presentationml.tags+xml"/>
  <Override PartName="/ppt/notesSlides/notesSlide56.xml" ContentType="application/vnd.openxmlformats-officedocument.presentationml.notesSlide+xml"/>
  <Override PartName="/ppt/tags/tag30.xml" ContentType="application/vnd.openxmlformats-officedocument.presentationml.tags+xml"/>
  <Override PartName="/ppt/notesSlides/notesSlide57.xml" ContentType="application/vnd.openxmlformats-officedocument.presentationml.notesSlide+xml"/>
  <Override PartName="/ppt/tags/tag31.xml" ContentType="application/vnd.openxmlformats-officedocument.presentationml.tags+xml"/>
  <Override PartName="/ppt/notesSlides/notesSlide58.xml" ContentType="application/vnd.openxmlformats-officedocument.presentationml.notesSlide+xml"/>
  <Override PartName="/ppt/tags/tag32.xml" ContentType="application/vnd.openxmlformats-officedocument.presentationml.tags+xml"/>
  <Override PartName="/ppt/notesSlides/notesSlide59.xml" ContentType="application/vnd.openxmlformats-officedocument.presentationml.notesSlide+xml"/>
  <Override PartName="/ppt/tags/tag33.xml" ContentType="application/vnd.openxmlformats-officedocument.presentationml.tags+xml"/>
  <Override PartName="/ppt/notesSlides/notesSlide60.xml" ContentType="application/vnd.openxmlformats-officedocument.presentationml.notesSlide+xml"/>
  <Override PartName="/ppt/tags/tag34.xml" ContentType="application/vnd.openxmlformats-officedocument.presentationml.tags+xml"/>
  <Override PartName="/ppt/notesSlides/notesSlide61.xml" ContentType="application/vnd.openxmlformats-officedocument.presentationml.notesSlide+xml"/>
  <Override PartName="/ppt/tags/tag35.xml" ContentType="application/vnd.openxmlformats-officedocument.presentationml.tags+xml"/>
  <Override PartName="/ppt/notesSlides/notesSlide62.xml" ContentType="application/vnd.openxmlformats-officedocument.presentationml.notesSlide+xml"/>
  <Override PartName="/ppt/tags/tag36.xml" ContentType="application/vnd.openxmlformats-officedocument.presentationml.tags+xml"/>
  <Override PartName="/ppt/notesSlides/notesSlide63.xml" ContentType="application/vnd.openxmlformats-officedocument.presentationml.notesSlide+xml"/>
  <Override PartName="/ppt/tags/tag37.xml" ContentType="application/vnd.openxmlformats-officedocument.presentationml.tags+xml"/>
  <Override PartName="/ppt/notesSlides/notesSlide64.xml" ContentType="application/vnd.openxmlformats-officedocument.presentationml.notesSlide+xml"/>
  <Override PartName="/ppt/tags/tag38.xml" ContentType="application/vnd.openxmlformats-officedocument.presentationml.tags+xml"/>
  <Override PartName="/ppt/notesSlides/notesSlide65.xml" ContentType="application/vnd.openxmlformats-officedocument.presentationml.notesSlide+xml"/>
  <Override PartName="/ppt/tags/tag39.xml" ContentType="application/vnd.openxmlformats-officedocument.presentationml.tags+xml"/>
  <Override PartName="/ppt/notesSlides/notesSlide66.xml" ContentType="application/vnd.openxmlformats-officedocument.presentationml.notesSlide+xml"/>
  <Override PartName="/ppt/tags/tag40.xml" ContentType="application/vnd.openxmlformats-officedocument.presentationml.tags+xml"/>
  <Override PartName="/ppt/notesSlides/notesSlide67.xml" ContentType="application/vnd.openxmlformats-officedocument.presentationml.notesSlide+xml"/>
  <Override PartName="/ppt/tags/tag41.xml" ContentType="application/vnd.openxmlformats-officedocument.presentationml.tags+xml"/>
  <Override PartName="/ppt/notesSlides/notesSlide68.xml" ContentType="application/vnd.openxmlformats-officedocument.presentationml.notesSlide+xml"/>
  <Override PartName="/ppt/tags/tag42.xml" ContentType="application/vnd.openxmlformats-officedocument.presentationml.tags+xml"/>
  <Override PartName="/ppt/notesSlides/notesSlide69.xml" ContentType="application/vnd.openxmlformats-officedocument.presentationml.notesSlide+xml"/>
  <Override PartName="/ppt/tags/tag43.xml" ContentType="application/vnd.openxmlformats-officedocument.presentationml.tags+xml"/>
  <Override PartName="/ppt/notesSlides/notesSlide70.xml" ContentType="application/vnd.openxmlformats-officedocument.presentationml.notesSlide+xml"/>
  <Override PartName="/ppt/tags/tag44.xml" ContentType="application/vnd.openxmlformats-officedocument.presentationml.tags+xml"/>
  <Override PartName="/ppt/notesSlides/notesSlide71.xml" ContentType="application/vnd.openxmlformats-officedocument.presentationml.notesSlide+xml"/>
  <Override PartName="/ppt/tags/tag45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46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47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48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tags/tag49.xml" ContentType="application/vnd.openxmlformats-officedocument.presentationml.tags+xml"/>
  <Override PartName="/ppt/notesSlides/notesSlide10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08"/>
  </p:notesMasterIdLst>
  <p:handoutMasterIdLst>
    <p:handoutMasterId r:id="rId109"/>
  </p:handoutMasterIdLst>
  <p:sldIdLst>
    <p:sldId id="932" r:id="rId2"/>
    <p:sldId id="971" r:id="rId3"/>
    <p:sldId id="703" r:id="rId4"/>
    <p:sldId id="704" r:id="rId5"/>
    <p:sldId id="705" r:id="rId6"/>
    <p:sldId id="926" r:id="rId7"/>
    <p:sldId id="927" r:id="rId8"/>
    <p:sldId id="928" r:id="rId9"/>
    <p:sldId id="931" r:id="rId10"/>
    <p:sldId id="930" r:id="rId11"/>
    <p:sldId id="1153" r:id="rId12"/>
    <p:sldId id="707" r:id="rId13"/>
    <p:sldId id="857" r:id="rId14"/>
    <p:sldId id="827" r:id="rId15"/>
    <p:sldId id="962" r:id="rId16"/>
    <p:sldId id="975" r:id="rId17"/>
    <p:sldId id="976" r:id="rId18"/>
    <p:sldId id="1085" r:id="rId19"/>
    <p:sldId id="977" r:id="rId20"/>
    <p:sldId id="963" r:id="rId21"/>
    <p:sldId id="978" r:id="rId22"/>
    <p:sldId id="979" r:id="rId23"/>
    <p:sldId id="818" r:id="rId24"/>
    <p:sldId id="1122" r:id="rId25"/>
    <p:sldId id="858" r:id="rId26"/>
    <p:sldId id="1070" r:id="rId27"/>
    <p:sldId id="1071" r:id="rId28"/>
    <p:sldId id="1072" r:id="rId29"/>
    <p:sldId id="1073" r:id="rId30"/>
    <p:sldId id="1074" r:id="rId31"/>
    <p:sldId id="1075" r:id="rId32"/>
    <p:sldId id="1076" r:id="rId33"/>
    <p:sldId id="1152" r:id="rId34"/>
    <p:sldId id="1022" r:id="rId35"/>
    <p:sldId id="1130" r:id="rId36"/>
    <p:sldId id="1131" r:id="rId37"/>
    <p:sldId id="1132" r:id="rId38"/>
    <p:sldId id="1133" r:id="rId39"/>
    <p:sldId id="1134" r:id="rId40"/>
    <p:sldId id="1129" r:id="rId41"/>
    <p:sldId id="972" r:id="rId42"/>
    <p:sldId id="1024" r:id="rId43"/>
    <p:sldId id="1025" r:id="rId44"/>
    <p:sldId id="1023" r:id="rId45"/>
    <p:sldId id="973" r:id="rId46"/>
    <p:sldId id="863" r:id="rId47"/>
    <p:sldId id="860" r:id="rId48"/>
    <p:sldId id="862" r:id="rId49"/>
    <p:sldId id="861" r:id="rId50"/>
    <p:sldId id="829" r:id="rId51"/>
    <p:sldId id="830" r:id="rId52"/>
    <p:sldId id="831" r:id="rId53"/>
    <p:sldId id="832" r:id="rId54"/>
    <p:sldId id="833" r:id="rId55"/>
    <p:sldId id="834" r:id="rId56"/>
    <p:sldId id="835" r:id="rId57"/>
    <p:sldId id="836" r:id="rId58"/>
    <p:sldId id="837" r:id="rId59"/>
    <p:sldId id="838" r:id="rId60"/>
    <p:sldId id="839" r:id="rId61"/>
    <p:sldId id="840" r:id="rId62"/>
    <p:sldId id="841" r:id="rId63"/>
    <p:sldId id="842" r:id="rId64"/>
    <p:sldId id="959" r:id="rId65"/>
    <p:sldId id="960" r:id="rId66"/>
    <p:sldId id="1086" r:id="rId67"/>
    <p:sldId id="1087" r:id="rId68"/>
    <p:sldId id="1088" r:id="rId69"/>
    <p:sldId id="1089" r:id="rId70"/>
    <p:sldId id="1090" r:id="rId71"/>
    <p:sldId id="1091" r:id="rId72"/>
    <p:sldId id="1092" r:id="rId73"/>
    <p:sldId id="843" r:id="rId74"/>
    <p:sldId id="844" r:id="rId75"/>
    <p:sldId id="1135" r:id="rId76"/>
    <p:sldId id="1136" r:id="rId77"/>
    <p:sldId id="1137" r:id="rId78"/>
    <p:sldId id="1138" r:id="rId79"/>
    <p:sldId id="1139" r:id="rId80"/>
    <p:sldId id="1154" r:id="rId81"/>
    <p:sldId id="1140" r:id="rId82"/>
    <p:sldId id="1142" r:id="rId83"/>
    <p:sldId id="1143" r:id="rId84"/>
    <p:sldId id="1144" r:id="rId85"/>
    <p:sldId id="1145" r:id="rId86"/>
    <p:sldId id="1146" r:id="rId87"/>
    <p:sldId id="1147" r:id="rId88"/>
    <p:sldId id="1148" r:id="rId89"/>
    <p:sldId id="1149" r:id="rId90"/>
    <p:sldId id="1150" r:id="rId91"/>
    <p:sldId id="1151" r:id="rId92"/>
    <p:sldId id="1117" r:id="rId93"/>
    <p:sldId id="1118" r:id="rId94"/>
    <p:sldId id="1119" r:id="rId95"/>
    <p:sldId id="1120" r:id="rId96"/>
    <p:sldId id="1121" r:id="rId97"/>
    <p:sldId id="1026" r:id="rId98"/>
    <p:sldId id="1027" r:id="rId99"/>
    <p:sldId id="1123" r:id="rId100"/>
    <p:sldId id="1124" r:id="rId101"/>
    <p:sldId id="1125" r:id="rId102"/>
    <p:sldId id="1126" r:id="rId103"/>
    <p:sldId id="1127" r:id="rId104"/>
    <p:sldId id="1128" r:id="rId105"/>
    <p:sldId id="1036" r:id="rId106"/>
    <p:sldId id="1037" r:id="rId107"/>
  </p:sldIdLst>
  <p:sldSz cx="9144000" cy="6858000" type="screen4x3"/>
  <p:notesSz cx="6858000" cy="9144000"/>
  <p:custDataLst>
    <p:tags r:id="rId11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800080"/>
    <a:srgbClr val="A80000"/>
    <a:srgbClr val="920000"/>
    <a:srgbClr val="FFCCFF"/>
    <a:srgbClr val="CC99FF"/>
    <a:srgbClr val="CC6600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790" autoAdjust="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9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35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2317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094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277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26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67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171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6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11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03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6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3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0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5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42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2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4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43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5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11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4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1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3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04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4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0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56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4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29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0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7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10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52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1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49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05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224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43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06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667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96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37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6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290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315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5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39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39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39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83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29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50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93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076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16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17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21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17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68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60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24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32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7B10-EE01-4F8C-86C0-865866B0928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79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52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73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64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934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01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44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837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25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97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91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946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625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887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20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48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803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256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888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5731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  <a:endParaRPr lang="en-US" dirty="0"/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45" y="6175524"/>
            <a:ext cx="1361553" cy="538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6272710"/>
            <a:ext cx="1724990" cy="294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hneeman@o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hyperlink" Target="http://oneocii.okepscor.org/" TargetMode="External"/><Relationship Id="rId4" Type="http://schemas.openxmlformats.org/officeDocument/2006/relationships/hyperlink" Target="http://www.oscer.ou.edu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hyperlink" Target="http://arts-sciences.buffalo.edu/content/dam/arts-sciences/center-for-hearing-deafness/Third%20Annual%20Neuroscience%20Research%20Day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ymposium2015.oscer.o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ymposium2017.oscer.ou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09/CLUSTER.2013.6702630" TargetMode="External"/><Relationship Id="rId3" Type="http://schemas.openxmlformats.org/officeDocument/2006/relationships/hyperlink" Target="http://dx.doi.org/10.1016/j.jocs.2016.07.005" TargetMode="External"/><Relationship Id="rId7" Type="http://schemas.openxmlformats.org/officeDocument/2006/relationships/hyperlink" Target="http://dx.doi.org/10.1145/2616498.261654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45/2616498.2616542" TargetMode="External"/><Relationship Id="rId5" Type="http://schemas.openxmlformats.org/officeDocument/2006/relationships/hyperlink" Target="http://dx.doi.org/10.1145/2792745.2792764" TargetMode="External"/><Relationship Id="rId4" Type="http://schemas.openxmlformats.org/officeDocument/2006/relationships/hyperlink" Target="http://dx.doi.org/10.1145/2949550.2949584" TargetMode="External"/><Relationship Id="rId9" Type="http://schemas.openxmlformats.org/officeDocument/2006/relationships/hyperlink" Target="http://dx.doi.org/10.1145/2484762.248479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hyperlink" Target="http://www.oscer.ou.edu/publications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924800" cy="121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b="1" dirty="0"/>
              <a:t>Henry </a:t>
            </a:r>
            <a:r>
              <a:rPr lang="en-US" sz="3200" b="1" dirty="0" err="1"/>
              <a:t>Neeman</a:t>
            </a:r>
            <a:r>
              <a:rPr lang="en-US" sz="3200" b="1" dirty="0"/>
              <a:t>, </a:t>
            </a:r>
            <a:r>
              <a:rPr lang="en-US" sz="3200" b="1" dirty="0" smtClean="0"/>
              <a:t>Director</a:t>
            </a:r>
            <a:endParaRPr lang="en-US" sz="3200" b="1" dirty="0"/>
          </a:p>
          <a:p>
            <a:pPr>
              <a:lnSpc>
                <a:spcPct val="70000"/>
              </a:lnSpc>
            </a:pPr>
            <a:r>
              <a:rPr lang="en-US" sz="2000" b="1" dirty="0" smtClean="0"/>
              <a:t>OU </a:t>
            </a:r>
            <a:r>
              <a:rPr lang="en-US" sz="2000" b="1" dirty="0"/>
              <a:t>Supercomputing Center for Education &amp; Research</a:t>
            </a:r>
          </a:p>
          <a:p>
            <a:pPr>
              <a:lnSpc>
                <a:spcPct val="70000"/>
              </a:lnSpc>
            </a:pPr>
            <a:r>
              <a:rPr lang="en-US" sz="2000" b="1" dirty="0"/>
              <a:t>A Division of OU Information </a:t>
            </a:r>
            <a:r>
              <a:rPr lang="en-US" sz="2000" b="1" dirty="0" smtClean="0"/>
              <a:t>Technology</a:t>
            </a:r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 New" pitchFamily="49" charset="0"/>
                <a:hlinkClick r:id="rId4"/>
              </a:rPr>
              <a:t>hneeman@ou.edu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endParaRPr lang="en-US" sz="2000" b="1" dirty="0"/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2923210" y="5764213"/>
            <a:ext cx="3416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Wednesday September 26 2018</a:t>
            </a:r>
            <a:endParaRPr lang="en-US" sz="2000" dirty="0"/>
          </a:p>
          <a:p>
            <a:r>
              <a:rPr lang="en-US" sz="2000" dirty="0"/>
              <a:t>University of Oklahoma</a:t>
            </a:r>
          </a:p>
        </p:txBody>
      </p:sp>
      <p:sp>
        <p:nvSpPr>
          <p:cNvPr id="768004" name="Text Box 4"/>
          <p:cNvSpPr txBox="1"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229600" cy="1752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dirty="0" smtClean="0">
                <a:solidFill>
                  <a:srgbClr val="A50021"/>
                </a:solidFill>
                <a:latin typeface="Arial Black" pitchFamily="34" charset="0"/>
              </a:rPr>
              <a:t>OSCER</a:t>
            </a:r>
            <a:r>
              <a:rPr lang="en-US" sz="5400" dirty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en-US" sz="5400" dirty="0">
                <a:solidFill>
                  <a:srgbClr val="A50021"/>
                </a:solidFill>
                <a:latin typeface="Arial Black" pitchFamily="34" charset="0"/>
              </a:rPr>
            </a:br>
            <a:r>
              <a:rPr lang="en-US" sz="5400" dirty="0">
                <a:solidFill>
                  <a:srgbClr val="A50021"/>
                </a:solidFill>
                <a:latin typeface="Arial Black" pitchFamily="34" charset="0"/>
              </a:rPr>
              <a:t>State of the Center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19473" y="3401219"/>
            <a:ext cx="2424113" cy="1193800"/>
            <a:chOff x="2743200" y="3429000"/>
            <a:chExt cx="2424113" cy="1193800"/>
          </a:xfrm>
        </p:grpSpPr>
        <p:pic>
          <p:nvPicPr>
            <p:cNvPr id="768010" name="Picture 10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2613" y="3525838"/>
              <a:ext cx="774700" cy="1096962"/>
            </a:xfrm>
            <a:prstGeom prst="rect">
              <a:avLst/>
            </a:prstGeom>
            <a:noFill/>
          </p:spPr>
        </p:pic>
        <p:pic>
          <p:nvPicPr>
            <p:cNvPr id="768011" name="Picture 11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3429000"/>
              <a:ext cx="1527175" cy="1116013"/>
            </a:xfrm>
            <a:prstGeom prst="rect">
              <a:avLst/>
            </a:prstGeom>
            <a:noFill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92443"/>
            <a:ext cx="2343944" cy="926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10" y="4641851"/>
            <a:ext cx="3652055" cy="623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48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F11A0-13EC-484E-81A6-768C34D88B67}" type="slidenum">
              <a:rPr lang="en-US"/>
              <a:pPr/>
              <a:t>10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To all of your for participating, and to those many of you who’ve shown us so much loyalty over the past </a:t>
            </a:r>
            <a:r>
              <a:rPr lang="en-US" dirty="0" smtClean="0"/>
              <a:t>16 years.</a:t>
            </a:r>
          </a:p>
        </p:txBody>
      </p:sp>
    </p:spTree>
    <p:extLst>
      <p:ext uri="{BB962C8B-B14F-4D97-AF65-F5344CB8AC3E}">
        <p14:creationId xmlns:p14="http://schemas.microsoft.com/office/powerpoint/2010/main" val="70554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D1907-5585-44E7-AC83-644D85093202}" type="slidenum">
              <a:rPr lang="en-US"/>
              <a:pPr/>
              <a:t>100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472"/>
            <a:ext cx="8534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OU 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OU </a:t>
            </a:r>
            <a:r>
              <a:rPr lang="en-US" dirty="0" smtClean="0"/>
              <a:t>Interim CIO/VPIT Eddie </a:t>
            </a:r>
            <a:r>
              <a:rPr lang="en-US" dirty="0" err="1" smtClean="0"/>
              <a:t>Huebsch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Symposium committee: Dana Brunson (OSU), Debi </a:t>
            </a:r>
            <a:r>
              <a:rPr lang="en-US" dirty="0" err="1" smtClean="0"/>
              <a:t>Gentis</a:t>
            </a:r>
            <a:r>
              <a:rPr lang="en-US" dirty="0" smtClean="0"/>
              <a:t> (OU)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Symposium coordinator: Debi </a:t>
            </a:r>
            <a:r>
              <a:rPr lang="en-US" dirty="0" err="1" smtClean="0"/>
              <a:t>Gentis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Sponsorship coordinators: Chance Grubb, Katie Schott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OSCER </a:t>
            </a:r>
            <a:r>
              <a:rPr lang="en-US" dirty="0"/>
              <a:t>Operations Team: </a:t>
            </a:r>
            <a:r>
              <a:rPr lang="en-US" dirty="0" smtClean="0"/>
              <a:t>Dave </a:t>
            </a:r>
            <a:r>
              <a:rPr lang="en-US" dirty="0"/>
              <a:t>Akin, Patrick </a:t>
            </a:r>
            <a:r>
              <a:rPr lang="en-US" dirty="0" smtClean="0"/>
              <a:t>Calhoun,    Kali McLennan, Jason </a:t>
            </a:r>
            <a:r>
              <a:rPr lang="en-US" dirty="0" err="1" smtClean="0"/>
              <a:t>Speckman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OSCER Research Computing Facilitators: Jim Ferguson, Horst Severini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OSCER </a:t>
            </a:r>
            <a:r>
              <a:rPr lang="en-US" dirty="0" err="1" smtClean="0"/>
              <a:t>Assoc</a:t>
            </a:r>
            <a:r>
              <a:rPr lang="en-US" dirty="0" smtClean="0"/>
              <a:t> Dir Research Strategy Advisor: George </a:t>
            </a:r>
            <a:r>
              <a:rPr lang="en-US" dirty="0" err="1" smtClean="0"/>
              <a:t>Louthan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All </a:t>
            </a:r>
            <a:r>
              <a:rPr lang="en-US" dirty="0"/>
              <a:t>of the OU IT folks who helped put this together</a:t>
            </a:r>
          </a:p>
          <a:p>
            <a:pPr>
              <a:spcBef>
                <a:spcPts val="0"/>
              </a:spcBef>
            </a:pPr>
            <a:r>
              <a:rPr lang="en-US" dirty="0"/>
              <a:t>CCE Forum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Jake Maurer, Kristin </a:t>
            </a:r>
            <a:r>
              <a:rPr lang="en-US" dirty="0"/>
              <a:t>Livingston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whole Forum crew who helped put this </a:t>
            </a:r>
            <a:r>
              <a:rPr lang="en-US" dirty="0" smtClean="0"/>
              <a:t>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Thanks: Plenary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Norman, San Diego Supercomputer Center, University of California San Diego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Panoff</a:t>
            </a:r>
            <a:r>
              <a:rPr lang="en-US" dirty="0" smtClean="0"/>
              <a:t>, </a:t>
            </a:r>
            <a:r>
              <a:rPr lang="en-US" dirty="0" err="1" smtClean="0"/>
              <a:t>Shodor</a:t>
            </a:r>
            <a:r>
              <a:rPr lang="en-US" dirty="0" smtClean="0"/>
              <a:t> Education Foundation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Stanzione</a:t>
            </a:r>
            <a:r>
              <a:rPr lang="en-US" dirty="0" smtClean="0"/>
              <a:t>, Texas Advanced Computing Center, University of Texas at Austin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Thanks: Gold Sponsor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Adnan </a:t>
            </a:r>
            <a:r>
              <a:rPr lang="en-US" dirty="0" err="1" smtClean="0"/>
              <a:t>Khaleel</a:t>
            </a:r>
            <a:r>
              <a:rPr lang="en-US" dirty="0" smtClean="0"/>
              <a:t>, </a:t>
            </a:r>
            <a:r>
              <a:rPr lang="en-US" dirty="0" err="1" smtClean="0"/>
              <a:t>DellEMC</a:t>
            </a:r>
            <a:endParaRPr lang="en-US" dirty="0" smtClean="0"/>
          </a:p>
          <a:p>
            <a:r>
              <a:rPr lang="en-US" dirty="0" smtClean="0"/>
              <a:t>Rob Peglar, </a:t>
            </a:r>
            <a:r>
              <a:rPr lang="en-US" dirty="0" err="1" smtClean="0"/>
              <a:t>Formulus</a:t>
            </a:r>
            <a:r>
              <a:rPr lang="en-US" dirty="0" smtClean="0"/>
              <a:t> Black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Thanks: Breakout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Dan Andresen, Kansas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Shady </a:t>
            </a:r>
            <a:r>
              <a:rPr lang="en-US" sz="2100" dirty="0" err="1" smtClean="0"/>
              <a:t>Boukhary</a:t>
            </a:r>
            <a:r>
              <a:rPr lang="en-US" sz="2100" dirty="0" smtClean="0"/>
              <a:t>, Midwestern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Keith Brewster,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Eduardo </a:t>
            </a:r>
            <a:r>
              <a:rPr lang="en-US" sz="2100" dirty="0" err="1" smtClean="0"/>
              <a:t>Colmenares</a:t>
            </a:r>
            <a:r>
              <a:rPr lang="en-US" sz="2100" dirty="0" smtClean="0"/>
              <a:t>, Midwestern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/>
              <a:t>Brady Deetz, Laureate Institute for Brain </a:t>
            </a:r>
            <a:r>
              <a:rPr lang="en-US" sz="2100" dirty="0" smtClean="0"/>
              <a:t>Research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/>
              <a:t>Kyle Hutson, Kansas State </a:t>
            </a:r>
            <a:r>
              <a:rPr lang="en-US" sz="2100" dirty="0" smtClean="0"/>
              <a:t>University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smtClean="0"/>
              <a:t>Mark </a:t>
            </a:r>
            <a:r>
              <a:rPr lang="en-US" sz="2100" dirty="0" err="1" smtClean="0"/>
              <a:t>Laufersweiler</a:t>
            </a:r>
            <a:r>
              <a:rPr lang="en-US" sz="2100" dirty="0" smtClean="0"/>
              <a:t>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/>
              <a:t>BJ </a:t>
            </a:r>
            <a:r>
              <a:rPr lang="en-US" sz="2100" dirty="0" err="1"/>
              <a:t>Lougee</a:t>
            </a:r>
            <a:r>
              <a:rPr lang="en-US" sz="2100" dirty="0"/>
              <a:t>, Federal Reserve Bank of Kansas </a:t>
            </a:r>
            <a:r>
              <a:rPr lang="en-US" sz="2100" dirty="0" smtClean="0"/>
              <a:t>City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smtClean="0"/>
              <a:t>George </a:t>
            </a:r>
            <a:r>
              <a:rPr lang="en-US" sz="2100" dirty="0" err="1" smtClean="0"/>
              <a:t>Louthan</a:t>
            </a:r>
            <a:r>
              <a:rPr lang="en-US" sz="2100" dirty="0" smtClean="0"/>
              <a:t>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err="1"/>
              <a:t>Chongle</a:t>
            </a:r>
            <a:r>
              <a:rPr lang="en-US" sz="2100" dirty="0"/>
              <a:t> Pan, </a:t>
            </a:r>
            <a:r>
              <a:rPr lang="en-US" sz="2100" dirty="0" smtClean="0"/>
              <a:t>University of Oklahoma</a:t>
            </a:r>
            <a:endParaRPr lang="en-US" sz="2100" dirty="0"/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err="1"/>
              <a:t>Dimitrios</a:t>
            </a:r>
            <a:r>
              <a:rPr lang="en-US" sz="2100" dirty="0"/>
              <a:t> </a:t>
            </a:r>
            <a:r>
              <a:rPr lang="en-US" sz="2100" dirty="0" err="1"/>
              <a:t>Papavassiliou</a:t>
            </a:r>
            <a:r>
              <a:rPr lang="en-US" sz="2100" dirty="0"/>
              <a:t>, </a:t>
            </a:r>
            <a:r>
              <a:rPr lang="en-US" sz="2100" dirty="0" smtClean="0"/>
              <a:t>University of Oklahoma</a:t>
            </a: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04F282-5D9D-4EB2-A4AC-1849A209E5C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F11A0-13EC-484E-81A6-768C34D88B67}" type="slidenum">
              <a:rPr lang="en-US"/>
              <a:pPr/>
              <a:t>104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To all of your for participating, and to those many of you who’ve shown us so much loyalty over the past </a:t>
            </a:r>
            <a:r>
              <a:rPr lang="en-US" dirty="0" smtClean="0"/>
              <a:t>16 years.</a:t>
            </a:r>
          </a:p>
        </p:txBody>
      </p:sp>
    </p:spTree>
    <p:extLst>
      <p:ext uri="{BB962C8B-B14F-4D97-AF65-F5344CB8AC3E}">
        <p14:creationId xmlns:p14="http://schemas.microsoft.com/office/powerpoint/2010/main" val="51046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CBD7A-330C-4BF0-A82C-1592A98725D3}" type="slidenum">
              <a:rPr lang="en-US"/>
              <a:pPr/>
              <a:t>105</a:t>
            </a:fld>
            <a:endParaRPr lang="en-US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 Learn </a:t>
            </a:r>
            <a:r>
              <a:rPr lang="en-US" sz="3600" dirty="0" smtClean="0"/>
              <a:t>More</a:t>
            </a:r>
            <a:endParaRPr lang="en-US" sz="3600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200" b="1" dirty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dirty="0">
                <a:latin typeface="Courier New" pitchFamily="49" charset="0"/>
                <a:hlinkClick r:id="rId4"/>
              </a:rPr>
              <a:t>http://www.oscer.ou.edu</a:t>
            </a:r>
            <a:r>
              <a:rPr lang="en-US" sz="3200" b="1" dirty="0" smtClean="0">
                <a:latin typeface="Courier New" pitchFamily="49" charset="0"/>
                <a:hlinkClick r:id="rId4"/>
              </a:rPr>
              <a:t>/</a:t>
            </a:r>
            <a:endParaRPr lang="en-US" sz="3200" b="1" dirty="0" smtClean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endParaRPr lang="en-US" sz="3200" b="1" dirty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latin typeface="Courier New" pitchFamily="49" charset="0"/>
                <a:hlinkClick r:id="rId5"/>
              </a:rPr>
              <a:t>http://oneocii.okepscor.org/</a:t>
            </a:r>
            <a:endParaRPr lang="en-US" sz="3200" b="1" dirty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61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429000"/>
            <a:ext cx="80010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6000"/>
              <a:t>Thanks for your attention!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Questions?</a:t>
            </a:r>
          </a:p>
        </p:txBody>
      </p:sp>
      <p:sp>
        <p:nvSpPr>
          <p:cNvPr id="8581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75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/>
              <a:t>Wed Sep 26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They Made Me Who and What I Am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64" y="1510757"/>
            <a:ext cx="1849294" cy="2329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4510" y="507980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http://arts-sciences.buffalo.edu/content/dam/arts-sciences/center-for-hearing-deafness/Third%20Annual%20Neuroscience%20Research%20Day.pdf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0757"/>
            <a:ext cx="2715594" cy="2029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997" y="3578003"/>
            <a:ext cx="259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Renate Neeman</a:t>
            </a:r>
          </a:p>
          <a:p>
            <a:endParaRPr lang="en-US" dirty="0" smtClean="0"/>
          </a:p>
          <a:p>
            <a:endParaRPr lang="en-US" sz="1000" dirty="0" smtClean="0"/>
          </a:p>
          <a:p>
            <a:endParaRPr lang="en-US" dirty="0"/>
          </a:p>
          <a:p>
            <a:r>
              <a:rPr lang="en-US" dirty="0" smtClean="0"/>
              <a:t>She made me </a:t>
            </a:r>
            <a:r>
              <a:rPr lang="en-US" b="1" u="sng" dirty="0" smtClean="0"/>
              <a:t>who</a:t>
            </a:r>
            <a:r>
              <a:rPr lang="en-US" dirty="0" smtClean="0"/>
              <a:t> I am.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1737" y="3926143"/>
            <a:ext cx="218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Beverly Bishop</a:t>
            </a:r>
          </a:p>
          <a:p>
            <a:r>
              <a:rPr lang="en-US" dirty="0" smtClean="0"/>
              <a:t>(1922 - 2008)</a:t>
            </a:r>
          </a:p>
        </p:txBody>
      </p:sp>
      <p:pic>
        <p:nvPicPr>
          <p:cNvPr id="1026" name="Picture 2" descr="Michael Nor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33" y="1513056"/>
            <a:ext cx="18764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0045" y="39261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Mike Norman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0184" y="452630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made me </a:t>
            </a:r>
            <a:r>
              <a:rPr lang="en-US" b="1" u="sng" dirty="0" smtClean="0"/>
              <a:t>what</a:t>
            </a:r>
            <a:r>
              <a:rPr lang="en-US" dirty="0" smtClean="0"/>
              <a:t> I 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4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A3959-B862-43A9-97C5-694C467FE8C2}" type="slidenum">
              <a:rPr lang="en-US"/>
              <a:pPr/>
              <a:t>12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OCII/</a:t>
            </a:r>
            <a:r>
              <a:rPr lang="en-US" dirty="0" err="1" smtClean="0"/>
              <a:t>OneOCII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Resources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2AD2AF-44E1-4605-881E-55DF136B7C1C}" type="slidenum">
              <a:rPr lang="en-US"/>
              <a:pPr/>
              <a:t>14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2416"/>
            <a:ext cx="5105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900" dirty="0" smtClean="0"/>
              <a:t>Peak </a:t>
            </a:r>
            <a:r>
              <a:rPr lang="en-US" sz="1900" dirty="0"/>
              <a:t>speed: 391 TFLOPs*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/>
              <a:t>*TFLOPs: trillion calculations per second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900" dirty="0" smtClean="0"/>
              <a:t>634 compute nodes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900" dirty="0" smtClean="0"/>
              <a:t>1268 Intel Xeon “Haswell” and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900" dirty="0"/>
              <a:t> </a:t>
            </a:r>
            <a:r>
              <a:rPr lang="en-US" sz="1900" dirty="0" smtClean="0"/>
              <a:t>   “Sandy Bridge” CPU chips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900" dirty="0" smtClean="0"/>
              <a:t>13,060 CPU cores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900" dirty="0" smtClean="0"/>
              <a:t>30+ </a:t>
            </a:r>
            <a:r>
              <a:rPr lang="en-US" sz="1900" dirty="0"/>
              <a:t>T</a:t>
            </a:r>
            <a:r>
              <a:rPr lang="en-US" sz="1900" dirty="0" smtClean="0"/>
              <a:t>B RAM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 smtClean="0"/>
              <a:t>almost 400 TB global public disk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 smtClean="0"/>
              <a:t>1.4 PB global “condominium” disk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 err="1" smtClean="0"/>
              <a:t>Mellanox</a:t>
            </a:r>
            <a:r>
              <a:rPr lang="en-US" sz="1900" dirty="0" smtClean="0"/>
              <a:t> FDR10 </a:t>
            </a:r>
            <a:r>
              <a:rPr lang="en-US" sz="1900" dirty="0" err="1" smtClean="0"/>
              <a:t>Infiniband</a:t>
            </a:r>
            <a:endParaRPr lang="en-US" sz="19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 smtClean="0"/>
              <a:t>(3:1 oversubscribed, 13.33 </a:t>
            </a:r>
            <a:r>
              <a:rPr lang="en-US" sz="1900" dirty="0" err="1" smtClean="0"/>
              <a:t>Gbps</a:t>
            </a:r>
            <a:r>
              <a:rPr lang="en-US" sz="1900" dirty="0" smtClean="0"/>
              <a:t>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/>
              <a:t> </a:t>
            </a:r>
            <a:r>
              <a:rPr lang="en-US" sz="1900" dirty="0" smtClean="0"/>
              <a:t>~1 </a:t>
            </a:r>
            <a:r>
              <a:rPr lang="en-US" sz="1900" dirty="0" err="1" smtClean="0"/>
              <a:t>microsec</a:t>
            </a:r>
            <a:r>
              <a:rPr lang="en-US" sz="1900" dirty="0" smtClean="0"/>
              <a:t> latency)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 smtClean="0"/>
              <a:t>Dell N-series Gigabit/10G Ethernet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 smtClean="0"/>
              <a:t>CentOS 7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 smtClean="0"/>
              <a:t>~30% of the nodes are “condominium”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900" dirty="0"/>
              <a:t> </a:t>
            </a:r>
            <a:r>
              <a:rPr lang="en-US" sz="1900" dirty="0" smtClean="0"/>
              <a:t>   (owned by individual research teams).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Dell </a:t>
            </a:r>
            <a:r>
              <a:rPr lang="en-US" dirty="0"/>
              <a:t>Intel </a:t>
            </a:r>
            <a:r>
              <a:rPr lang="en-US" dirty="0" smtClean="0"/>
              <a:t>Haswell HPC Cluster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4724060" y="5478185"/>
            <a:ext cx="4055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schooner.oscer.ou.edu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3380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sooner_f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8476" y="2358752"/>
            <a:ext cx="4635789" cy="3069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7412" y="583143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</a:t>
            </a:r>
            <a:r>
              <a:rPr lang="en-US" sz="1200" dirty="0" err="1" smtClean="0"/>
              <a:t>Jawanza</a:t>
            </a:r>
            <a:r>
              <a:rPr lang="en-US" sz="1200" dirty="0" smtClean="0"/>
              <a:t> </a:t>
            </a:r>
            <a:r>
              <a:rPr lang="en-US" sz="1200" dirty="0" err="1" smtClean="0"/>
              <a:t>Bassue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Schooner: non-condominium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7477"/>
            <a:ext cx="8174038" cy="4648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Compute nodes, non-condominium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266 x R430, dual E5-2650v3 10-core 2.3/2.0 GHz,     32 GB RAM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72 x R430, dual E5-2660v3 10-core 2.6/2.2 GHz,     32 GB RAM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48 </a:t>
            </a:r>
            <a:r>
              <a:rPr lang="en-US" sz="2000" dirty="0"/>
              <a:t>x R430, dual </a:t>
            </a:r>
            <a:r>
              <a:rPr lang="en-US" sz="2000" dirty="0" smtClean="0"/>
              <a:t>E5-2670v3 12-core 2.3/2.0 GHz,     64 </a:t>
            </a:r>
            <a:r>
              <a:rPr lang="en-US" sz="2000" dirty="0"/>
              <a:t>GB </a:t>
            </a:r>
            <a:r>
              <a:rPr lang="en-US" sz="2000" dirty="0" smtClean="0"/>
              <a:t>RAM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Accelerator-capable nodes, non-condominium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  </a:t>
            </a:r>
            <a:r>
              <a:rPr lang="en-US" sz="2000" dirty="0" smtClean="0"/>
              <a:t>28 x R730, dual E5-2650v3 10-core 2.3/2.0 GHz,     32 GB RAM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  5 x </a:t>
            </a:r>
            <a:r>
              <a:rPr lang="en-US" sz="2000" dirty="0"/>
              <a:t>R730, dual </a:t>
            </a:r>
            <a:r>
              <a:rPr lang="en-US" sz="2000" dirty="0" smtClean="0"/>
              <a:t>E5-2670v3 12-core 2.3/2.0 </a:t>
            </a:r>
            <a:r>
              <a:rPr lang="en-US" sz="2000" dirty="0"/>
              <a:t>GHz, </a:t>
            </a:r>
            <a:r>
              <a:rPr lang="en-US" sz="2000" dirty="0" smtClean="0"/>
              <a:t>    64 </a:t>
            </a:r>
            <a:r>
              <a:rPr lang="en-US" sz="2000" dirty="0"/>
              <a:t>GB RAM</a:t>
            </a:r>
            <a:endParaRPr lang="en-US" sz="2000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Large RAM node, non-condominium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  1 x R930, quad E7-4809v3  8-core 2.0/1.8 GHz, 1024 GB RAM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Accelerators, non-condominium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  6 x NVIDIA K20M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24 x Intel Xeon Phi 31S1P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Subtotal peak CPU speed, non-condominium: 280.4 TFLOPs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89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Schooner: Old Condominium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As an experiment, we’re transferring condominium nodes from Boomer over to Schooner.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Compute nodes, condominium, old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73 x R620, dual E5-2650 (Sandy Bridge), </a:t>
            </a:r>
            <a:r>
              <a:rPr lang="en-US" sz="2000" dirty="0" err="1" smtClean="0"/>
              <a:t>oct</a:t>
            </a:r>
            <a:r>
              <a:rPr lang="en-US" sz="2000" dirty="0" smtClean="0"/>
              <a:t> core, 2.0 GHz, 32 GB RAM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Accelerator-capable nodes, condominium, old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6 x R720, dual E5-2650, </a:t>
            </a:r>
            <a:r>
              <a:rPr lang="en-US" sz="2000" dirty="0" err="1" smtClean="0"/>
              <a:t>oct</a:t>
            </a:r>
            <a:r>
              <a:rPr lang="en-US" sz="2000" dirty="0" smtClean="0"/>
              <a:t> core, 2.0 GHz, 32 GB RAM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Accelerators, condominium, old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12 x NVIDIA M2075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6 x NVIDIA K20M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Storage, </a:t>
            </a:r>
            <a:r>
              <a:rPr lang="en-US" dirty="0" err="1" smtClean="0"/>
              <a:t>diskfull</a:t>
            </a:r>
            <a:r>
              <a:rPr lang="en-US" dirty="0" smtClean="0"/>
              <a:t> nodes, condominium, old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  4 x R720xd, 12 x 3 TB = ~19 TB useable each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Subtotal </a:t>
            </a:r>
            <a:r>
              <a:rPr lang="en-US" dirty="0"/>
              <a:t>peak CPU speed, </a:t>
            </a:r>
            <a:r>
              <a:rPr lang="en-US" dirty="0" smtClean="0"/>
              <a:t>old condominium: 20.2 TFLOPs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Schooner: New Condominium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5654"/>
            <a:ext cx="8077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Compute nodes, condominium, new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 7 x R630, dual E5-2640v3     8-core 2.6/2.2 GHz,     32 GB RAM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 6 </a:t>
            </a:r>
            <a:r>
              <a:rPr lang="en-US" sz="2000" dirty="0"/>
              <a:t>x </a:t>
            </a:r>
            <a:r>
              <a:rPr lang="en-US" sz="2000" dirty="0" smtClean="0"/>
              <a:t>R430</a:t>
            </a:r>
            <a:r>
              <a:rPr lang="en-US" sz="2000" dirty="0"/>
              <a:t>, dual </a:t>
            </a:r>
            <a:r>
              <a:rPr lang="en-US" sz="2000" dirty="0" smtClean="0"/>
              <a:t>E5-2650Lv3 </a:t>
            </a:r>
            <a:r>
              <a:rPr lang="en-US" sz="2000" dirty="0"/>
              <a:t>12-core </a:t>
            </a:r>
            <a:r>
              <a:rPr lang="en-US" sz="2000" dirty="0" smtClean="0"/>
              <a:t>1.8/1.5 </a:t>
            </a:r>
            <a:r>
              <a:rPr lang="en-US" sz="2000" dirty="0"/>
              <a:t>GHz, </a:t>
            </a:r>
            <a:r>
              <a:rPr lang="en-US" sz="2000" dirty="0" smtClean="0"/>
              <a:t>    64 </a:t>
            </a:r>
            <a:r>
              <a:rPr lang="en-US" sz="2000" dirty="0"/>
              <a:t>GB RAM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84 </a:t>
            </a:r>
            <a:r>
              <a:rPr lang="en-US" sz="2000" dirty="0"/>
              <a:t>x R430, dual </a:t>
            </a:r>
            <a:r>
              <a:rPr lang="en-US" sz="2000" dirty="0" smtClean="0"/>
              <a:t>E5-2670v3   </a:t>
            </a:r>
            <a:r>
              <a:rPr lang="en-US" sz="2000" dirty="0"/>
              <a:t>12-core </a:t>
            </a:r>
            <a:r>
              <a:rPr lang="en-US" sz="2000" dirty="0" smtClean="0"/>
              <a:t>2.3/2.0 </a:t>
            </a:r>
            <a:r>
              <a:rPr lang="en-US" sz="2000" dirty="0"/>
              <a:t>GHz, </a:t>
            </a:r>
            <a:r>
              <a:rPr lang="en-US" sz="2000" dirty="0" smtClean="0"/>
              <a:t>    64 </a:t>
            </a:r>
            <a:r>
              <a:rPr lang="en-US" sz="2000" dirty="0"/>
              <a:t>GB </a:t>
            </a:r>
            <a:r>
              <a:rPr lang="en-US" sz="2000" dirty="0" smtClean="0"/>
              <a:t>RAM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 5 x R430, dual E5-2670v3,  12-core 2.3/2.0 GHz,   128 GB RAM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14 </a:t>
            </a:r>
            <a:r>
              <a:rPr lang="en-US" sz="2000" dirty="0"/>
              <a:t>x R430, dual E5-2650v4   12-core </a:t>
            </a:r>
            <a:r>
              <a:rPr lang="en-US" sz="2000" dirty="0" smtClean="0"/>
              <a:t>2.2/1.8 </a:t>
            </a:r>
            <a:r>
              <a:rPr lang="en-US" sz="2000" dirty="0"/>
              <a:t>GHz,  </a:t>
            </a:r>
            <a:r>
              <a:rPr lang="en-US" sz="2000" dirty="0" smtClean="0"/>
              <a:t>   64 </a:t>
            </a:r>
            <a:r>
              <a:rPr lang="en-US" sz="2000" dirty="0"/>
              <a:t>GB 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Accelerator-capable nodes, condominium, new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 1 </a:t>
            </a:r>
            <a:r>
              <a:rPr lang="en-US" sz="2000" dirty="0"/>
              <a:t>x R730, dual </a:t>
            </a:r>
            <a:r>
              <a:rPr lang="en-US" sz="2000" dirty="0" smtClean="0"/>
              <a:t>E5-2650v3   10-core 2.3/2.0 </a:t>
            </a:r>
            <a:r>
              <a:rPr lang="en-US" sz="2000" dirty="0"/>
              <a:t>GHz, </a:t>
            </a:r>
            <a:r>
              <a:rPr lang="en-US" sz="2000" dirty="0" smtClean="0"/>
              <a:t>    32 </a:t>
            </a:r>
            <a:r>
              <a:rPr lang="en-US" sz="2000" dirty="0"/>
              <a:t>GB RAM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 3 x R730, dual E5-2670v3   12-core 2.3/2.0 GHz,     64 GB RAM</a:t>
            </a:r>
          </a:p>
          <a:p>
            <a:pPr>
              <a:spcBef>
                <a:spcPts val="0"/>
              </a:spcBef>
            </a:pPr>
            <a:r>
              <a:rPr lang="en-US" dirty="0"/>
              <a:t>Large RAM node, non-condominium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 1 </a:t>
            </a:r>
            <a:r>
              <a:rPr lang="en-US" sz="2000" dirty="0"/>
              <a:t>x R930, quad E7-4809v3 </a:t>
            </a:r>
            <a:r>
              <a:rPr lang="en-US" sz="2000" dirty="0" smtClean="0"/>
              <a:t>   8-core </a:t>
            </a:r>
            <a:r>
              <a:rPr lang="en-US" sz="2000" dirty="0"/>
              <a:t>2.0/1.8 GHz, </a:t>
            </a:r>
            <a:r>
              <a:rPr lang="en-US" sz="2000" dirty="0" smtClean="0"/>
              <a:t>3072 </a:t>
            </a:r>
            <a:r>
              <a:rPr lang="en-US" sz="2000" dirty="0"/>
              <a:t>GB </a:t>
            </a:r>
            <a:r>
              <a:rPr lang="en-US" sz="2000" dirty="0" smtClean="0"/>
              <a:t>RAM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 smtClean="0"/>
              <a:t> 1 </a:t>
            </a:r>
            <a:r>
              <a:rPr lang="en-US" sz="2000" dirty="0"/>
              <a:t>x R930, quad </a:t>
            </a:r>
            <a:r>
              <a:rPr lang="en-US" sz="2000" dirty="0" smtClean="0"/>
              <a:t>E7-4830v4  14-core 2.0/1.6 </a:t>
            </a:r>
            <a:r>
              <a:rPr lang="en-US" sz="2000" dirty="0"/>
              <a:t>GHz, </a:t>
            </a:r>
            <a:r>
              <a:rPr lang="en-US" sz="2000" dirty="0" smtClean="0"/>
              <a:t>2048 </a:t>
            </a:r>
            <a:r>
              <a:rPr lang="en-US" sz="2000" dirty="0"/>
              <a:t>GB 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Accelerators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 8 x NVIDIA K20M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Subtotal </a:t>
            </a:r>
            <a:r>
              <a:rPr lang="en-US" dirty="0"/>
              <a:t>peak CPU speed, new condominium: </a:t>
            </a:r>
            <a:r>
              <a:rPr lang="en-US" dirty="0" smtClean="0"/>
              <a:t>90.7 TFLOPs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9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Schooner: non-condominium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Interconnects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: </a:t>
            </a:r>
            <a:r>
              <a:rPr lang="en-US" dirty="0" err="1" smtClean="0"/>
              <a:t>Mellanox</a:t>
            </a:r>
            <a:r>
              <a:rPr lang="en-US" dirty="0" smtClean="0"/>
              <a:t> FDR10 3:1 oversubscribed                 (40 </a:t>
            </a:r>
            <a:r>
              <a:rPr lang="en-US" dirty="0" err="1" smtClean="0"/>
              <a:t>Gbps</a:t>
            </a:r>
            <a:r>
              <a:rPr lang="en-US" dirty="0" smtClean="0"/>
              <a:t> native, 13.33 </a:t>
            </a:r>
            <a:r>
              <a:rPr lang="en-US" dirty="0" err="1" smtClean="0"/>
              <a:t>Gbps</a:t>
            </a:r>
            <a:r>
              <a:rPr lang="en-US" dirty="0" smtClean="0"/>
              <a:t> oversubscribed)</a:t>
            </a:r>
          </a:p>
          <a:p>
            <a:pPr lvl="1"/>
            <a:r>
              <a:rPr lang="en-US" dirty="0" smtClean="0"/>
              <a:t>Ethernet: GigE downlinks to nodes, 10GE uplinks to core</a:t>
            </a:r>
            <a:endParaRPr lang="en-US" dirty="0"/>
          </a:p>
          <a:p>
            <a:r>
              <a:rPr lang="en-US" dirty="0"/>
              <a:t>Storage (user-accessible)</a:t>
            </a:r>
          </a:p>
          <a:p>
            <a:pPr lvl="1"/>
            <a:r>
              <a:rPr lang="en-US" dirty="0" err="1"/>
              <a:t>DataDirect</a:t>
            </a:r>
            <a:r>
              <a:rPr lang="en-US" dirty="0"/>
              <a:t> Networks SFA7700X w/70 x 6 TB = ~</a:t>
            </a:r>
            <a:r>
              <a:rPr lang="en-US" dirty="0" smtClean="0"/>
              <a:t>305 </a:t>
            </a:r>
            <a:r>
              <a:rPr lang="en-US" dirty="0"/>
              <a:t>TB useable</a:t>
            </a:r>
          </a:p>
          <a:p>
            <a:pPr lvl="1"/>
            <a:r>
              <a:rPr lang="en-US" dirty="0"/>
              <a:t>6 x home/scratch 12 x 6 TB = </a:t>
            </a:r>
            <a:r>
              <a:rPr lang="en-US" dirty="0" smtClean="0"/>
              <a:t>~60 </a:t>
            </a:r>
            <a:r>
              <a:rPr lang="en-US" dirty="0"/>
              <a:t>TB </a:t>
            </a:r>
            <a:r>
              <a:rPr lang="en-US" dirty="0" smtClean="0"/>
              <a:t>useable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Schooner: Peak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74038" cy="4648200"/>
          </a:xfrm>
        </p:spPr>
        <p:txBody>
          <a:bodyPr/>
          <a:lstStyle/>
          <a:p>
            <a:r>
              <a:rPr lang="en-US" dirty="0"/>
              <a:t>Subtotal peak CPU speed, non-condominium: </a:t>
            </a:r>
            <a:r>
              <a:rPr lang="en-US" dirty="0" smtClean="0"/>
              <a:t>280.4 </a:t>
            </a:r>
            <a:r>
              <a:rPr lang="en-US" dirty="0"/>
              <a:t>TFLOPs</a:t>
            </a:r>
          </a:p>
          <a:p>
            <a:r>
              <a:rPr lang="en-US" dirty="0"/>
              <a:t>Subtotal peak CPU speed, old condominium: </a:t>
            </a:r>
            <a:r>
              <a:rPr lang="en-US" dirty="0" smtClean="0"/>
              <a:t>20.2 </a:t>
            </a:r>
            <a:r>
              <a:rPr lang="en-US" dirty="0"/>
              <a:t>TFLOPs</a:t>
            </a:r>
          </a:p>
          <a:p>
            <a:r>
              <a:rPr lang="en-US" dirty="0"/>
              <a:t>Subtotal peak CPU speed, new condominium: </a:t>
            </a:r>
            <a:r>
              <a:rPr lang="en-US" dirty="0" smtClean="0"/>
              <a:t>90.7 </a:t>
            </a:r>
            <a:r>
              <a:rPr lang="en-US" dirty="0"/>
              <a:t>TFLOPs</a:t>
            </a:r>
          </a:p>
          <a:p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peak CPU speed, </a:t>
            </a:r>
            <a:r>
              <a:rPr lang="en-US" dirty="0" smtClean="0"/>
              <a:t>public + old condominium +  new </a:t>
            </a:r>
            <a:r>
              <a:rPr lang="en-US" dirty="0"/>
              <a:t>condominium: </a:t>
            </a:r>
            <a:r>
              <a:rPr lang="en-US" dirty="0" smtClean="0"/>
              <a:t>391 TFLOPs</a:t>
            </a:r>
          </a:p>
          <a:p>
            <a:r>
              <a:rPr lang="en-US" dirty="0" smtClean="0"/>
              <a:t>Schooner condominium: 28% of peak speed, 32% of nodes.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2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Our Ugly Symposium Website!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ugly Symposium website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symposium2018.oscer.ou.edu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has a pretty complete agenda and speaker information, and is so ugly that it’s actually reasonably optimized for handhelds like phones and tablets.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encourage you to use it!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OURcloud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3716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OURcloud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1650" y="1771654"/>
            <a:ext cx="487679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</a:t>
            </a:r>
            <a:r>
              <a:rPr lang="en-US" dirty="0" err="1" smtClean="0"/>
              <a:t>PetaStore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371600"/>
            <a:ext cx="7996238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kern="0" dirty="0" smtClean="0"/>
              <a:t>A mix of disk and tape, available to researchers at OU (and statewide), with a unique business model that makes        long term archival storage affordable.</a:t>
            </a:r>
          </a:p>
          <a:p>
            <a:pPr>
              <a:buFont typeface="Wingdings" pitchFamily="2" charset="2"/>
              <a:buNone/>
            </a:pPr>
            <a:r>
              <a:rPr lang="en-US" kern="0" dirty="0" smtClean="0"/>
              <a:t>ANNOUNCEMENT COMING LATER IN THIS TALK ….</a:t>
            </a:r>
          </a:p>
        </p:txBody>
      </p:sp>
      <p:pic>
        <p:nvPicPr>
          <p:cNvPr id="7" name="Picture 4" descr="http://www-03.ibm.com/systems/resources/systems_storage_tape_images_ts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1285875" cy="21431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512"/>
            <a:ext cx="1142999" cy="278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8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3908D-A3F9-44BC-90E8-780DB0D9F5EE}" type="slidenum">
              <a:rPr lang="en-US"/>
              <a:pPr/>
              <a:t>23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OSCER Personnel</a:t>
            </a:r>
            <a:endParaRPr lang="en-US" sz="3600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74038" cy="4648200"/>
          </a:xfrm>
        </p:spPr>
        <p:txBody>
          <a:bodyPr/>
          <a:lstStyle/>
          <a:p>
            <a:r>
              <a:rPr lang="en-US" dirty="0" smtClean="0"/>
              <a:t>Director</a:t>
            </a:r>
            <a:r>
              <a:rPr lang="en-US" dirty="0"/>
              <a:t>: Henry </a:t>
            </a:r>
            <a:r>
              <a:rPr lang="en-US" dirty="0" smtClean="0"/>
              <a:t>Neeman</a:t>
            </a:r>
          </a:p>
          <a:p>
            <a:r>
              <a:rPr lang="en-US" dirty="0"/>
              <a:t>Managing Director, Research IT </a:t>
            </a:r>
            <a:r>
              <a:rPr lang="en-US" dirty="0" smtClean="0"/>
              <a:t>Services: Ashish </a:t>
            </a:r>
            <a:r>
              <a:rPr lang="en-US" dirty="0" err="1" smtClean="0"/>
              <a:t>Pai</a:t>
            </a:r>
            <a:endParaRPr lang="en-US" dirty="0" smtClean="0"/>
          </a:p>
          <a:p>
            <a:r>
              <a:rPr lang="en-US" b="1" dirty="0" smtClean="0">
                <a:solidFill>
                  <a:srgbClr val="CC00CC"/>
                </a:solidFill>
              </a:rPr>
              <a:t>Associate Director for Research </a:t>
            </a:r>
            <a:r>
              <a:rPr lang="en-US" b="1" dirty="0">
                <a:solidFill>
                  <a:srgbClr val="CC00CC"/>
                </a:solidFill>
              </a:rPr>
              <a:t>Computing </a:t>
            </a:r>
            <a:r>
              <a:rPr lang="en-US" b="1" dirty="0" smtClean="0">
                <a:solidFill>
                  <a:srgbClr val="CC00CC"/>
                </a:solidFill>
              </a:rPr>
              <a:t>Strategy: George </a:t>
            </a:r>
            <a:r>
              <a:rPr lang="en-US" b="1" dirty="0" err="1" smtClean="0">
                <a:solidFill>
                  <a:srgbClr val="CC00CC"/>
                </a:solidFill>
              </a:rPr>
              <a:t>Louthan</a:t>
            </a:r>
            <a:endParaRPr lang="en-US" b="1" dirty="0"/>
          </a:p>
          <a:p>
            <a:r>
              <a:rPr lang="en-US" dirty="0" smtClean="0"/>
              <a:t>Senior System Administrator: Dave Akin</a:t>
            </a:r>
          </a:p>
          <a:p>
            <a:r>
              <a:rPr lang="en-US" dirty="0" err="1" smtClean="0"/>
              <a:t>Petascale</a:t>
            </a:r>
            <a:r>
              <a:rPr lang="en-US" dirty="0" smtClean="0"/>
              <a:t> Storage Administrator: Patrick Calhoun</a:t>
            </a:r>
          </a:p>
          <a:p>
            <a:r>
              <a:rPr lang="en-US" dirty="0" smtClean="0"/>
              <a:t>System Administrators: Kali McLennan, Jason </a:t>
            </a:r>
            <a:r>
              <a:rPr lang="en-US" dirty="0" err="1" smtClean="0"/>
              <a:t>Speckman</a:t>
            </a:r>
            <a:endParaRPr lang="en-US" dirty="0" smtClean="0"/>
          </a:p>
          <a:p>
            <a:r>
              <a:rPr lang="en-US" dirty="0" smtClean="0"/>
              <a:t>Research IT Coordinator: Debi </a:t>
            </a:r>
            <a:r>
              <a:rPr lang="en-US" dirty="0" err="1" smtClean="0"/>
              <a:t>Gentis</a:t>
            </a:r>
            <a:endParaRPr lang="en-US" dirty="0" smtClean="0"/>
          </a:p>
          <a:p>
            <a:r>
              <a:rPr lang="en-US" dirty="0" smtClean="0"/>
              <a:t>Associate Director for Remote &amp; Heterogeneous Computing, Research Computing Facilitator: Horst Severini</a:t>
            </a:r>
          </a:p>
          <a:p>
            <a:r>
              <a:rPr lang="en-US" dirty="0"/>
              <a:t>Research Computing </a:t>
            </a:r>
            <a:r>
              <a:rPr lang="en-US" dirty="0" smtClean="0"/>
              <a:t>Facilitator: Jim Ferguson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OSCER Personnel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OU</a:t>
            </a:r>
          </a:p>
          <a:p>
            <a:pPr lvl="1"/>
            <a:r>
              <a:rPr lang="en-US" dirty="0" smtClean="0"/>
              <a:t>Manager </a:t>
            </a:r>
            <a:r>
              <a:rPr lang="en-US" dirty="0"/>
              <a:t>of Operations: Kyle </a:t>
            </a:r>
            <a:r>
              <a:rPr lang="en-US" dirty="0" smtClean="0"/>
              <a:t>Dudgeon (now at </a:t>
            </a:r>
            <a:r>
              <a:rPr lang="en-US" dirty="0" err="1" smtClean="0"/>
              <a:t>Syncsort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Senior Systems Analyst: Brett Zimmerman (now at U Texas Austin)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OSCER State of the Center Address</a:t>
            </a:r>
          </a:p>
          <a:p>
            <a:pPr>
              <a:defRPr/>
            </a:pPr>
            <a:r>
              <a:rPr lang="en-US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Accomplishments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5C62D-58B0-4D92-BCA5-F25D896E396C}" type="slidenum">
              <a:rPr lang="en-US"/>
              <a:pPr/>
              <a:t>26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OSCER Outcomes: Research</a:t>
            </a:r>
            <a:endParaRPr lang="en-US" sz="3600" dirty="0"/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6216"/>
            <a:ext cx="8458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External research funding </a:t>
            </a:r>
            <a:r>
              <a:rPr lang="en-US" dirty="0" smtClean="0"/>
              <a:t>to OK institutions facilitated by OneOCII lead institutions (</a:t>
            </a:r>
            <a:r>
              <a:rPr lang="en-US" dirty="0"/>
              <a:t>Fall 2001- </a:t>
            </a:r>
            <a:r>
              <a:rPr lang="en-US" dirty="0" smtClean="0"/>
              <a:t>Summer 2013): </a:t>
            </a:r>
            <a:r>
              <a:rPr lang="en-US" b="1" dirty="0" smtClean="0"/>
              <a:t>$317M+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Funded projects facilitated: </a:t>
            </a:r>
            <a:r>
              <a:rPr lang="en-US" b="1" dirty="0" smtClean="0"/>
              <a:t>500+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OK </a:t>
            </a:r>
            <a:r>
              <a:rPr lang="en-US" dirty="0"/>
              <a:t>faculty and </a:t>
            </a:r>
            <a:r>
              <a:rPr lang="en-US" dirty="0" smtClean="0"/>
              <a:t>staff: </a:t>
            </a:r>
            <a:r>
              <a:rPr lang="en-US" b="1" dirty="0" smtClean="0"/>
              <a:t>200+ </a:t>
            </a:r>
            <a:r>
              <a:rPr lang="en-US" dirty="0"/>
              <a:t>in </a:t>
            </a:r>
            <a:r>
              <a:rPr lang="en-US" b="1" dirty="0" smtClean="0"/>
              <a:t>30+</a:t>
            </a:r>
            <a:r>
              <a:rPr lang="en-US" dirty="0" smtClean="0"/>
              <a:t> </a:t>
            </a:r>
            <a:r>
              <a:rPr lang="en-US" dirty="0"/>
              <a:t>academic </a:t>
            </a:r>
            <a:r>
              <a:rPr lang="en-US" dirty="0" smtClean="0"/>
              <a:t>disciplines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Specifically needed OneOCII just to be funded: </a:t>
            </a:r>
            <a:r>
              <a:rPr lang="en-US" b="1" dirty="0"/>
              <a:t>~</a:t>
            </a:r>
            <a:r>
              <a:rPr lang="en-US" b="1" dirty="0" smtClean="0"/>
              <a:t>$45M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</a:t>
            </a:r>
            <a:r>
              <a:rPr lang="en-US" dirty="0" smtClean="0"/>
              <a:t>(necessary but far from sufficient)</a:t>
            </a:r>
            <a:endParaRPr lang="en-US" b="1" dirty="0" smtClean="0"/>
          </a:p>
          <a:p>
            <a:pPr lvl="1">
              <a:spcBef>
                <a:spcPts val="0"/>
              </a:spcBef>
            </a:pPr>
            <a:r>
              <a:rPr lang="en-US" sz="1300" dirty="0" smtClean="0"/>
              <a:t>NSF EPSCoR RII Track-1 (2008-13, OU+OSU): $15M</a:t>
            </a:r>
          </a:p>
          <a:p>
            <a:pPr lvl="1">
              <a:spcBef>
                <a:spcPts val="0"/>
              </a:spcBef>
            </a:pPr>
            <a:r>
              <a:rPr lang="en-US" sz="1300" dirty="0" smtClean="0"/>
              <a:t>NSF </a:t>
            </a:r>
            <a:r>
              <a:rPr lang="en-US" sz="1300" dirty="0" err="1" smtClean="0"/>
              <a:t>EPSCoR</a:t>
            </a:r>
            <a:r>
              <a:rPr lang="en-US" sz="1300" dirty="0" smtClean="0"/>
              <a:t> RII Track-1 (2013-18, </a:t>
            </a:r>
            <a:r>
              <a:rPr lang="en-US" sz="1300" dirty="0" err="1" smtClean="0"/>
              <a:t>OU+OSU+Noble</a:t>
            </a:r>
            <a:r>
              <a:rPr lang="en-US" sz="1300" dirty="0" smtClean="0"/>
              <a:t>)): $20M</a:t>
            </a:r>
          </a:p>
          <a:p>
            <a:pPr lvl="1">
              <a:spcBef>
                <a:spcPts val="0"/>
              </a:spcBef>
            </a:pPr>
            <a:r>
              <a:rPr lang="en-US" sz="1300" dirty="0" smtClean="0"/>
              <a:t>NSF EPSCoR RII Track-2 (OU+OSU+KU+KSU): $6M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300" dirty="0" smtClean="0"/>
              <a:t>         ($3M to OU+OSU)</a:t>
            </a:r>
          </a:p>
          <a:p>
            <a:pPr lvl="1">
              <a:spcBef>
                <a:spcPts val="0"/>
              </a:spcBef>
            </a:pPr>
            <a:r>
              <a:rPr lang="en-US" sz="1300" dirty="0" smtClean="0"/>
              <a:t>NSF EPSCoR RII C2 (</a:t>
            </a:r>
            <a:r>
              <a:rPr lang="en-US" sz="1300" dirty="0" err="1" smtClean="0"/>
              <a:t>OU+OSU+TU+LU+Noble+OneNet</a:t>
            </a:r>
            <a:r>
              <a:rPr lang="en-US" sz="1300" dirty="0" smtClean="0"/>
              <a:t>): $1.17M</a:t>
            </a:r>
          </a:p>
          <a:p>
            <a:pPr lvl="1">
              <a:spcBef>
                <a:spcPts val="0"/>
              </a:spcBef>
            </a:pPr>
            <a:r>
              <a:rPr lang="en-US" sz="1300" dirty="0">
                <a:solidFill>
                  <a:srgbClr val="000000"/>
                </a:solidFill>
              </a:rPr>
              <a:t>NSF CC-NIE (</a:t>
            </a:r>
            <a:r>
              <a:rPr lang="en-US" sz="1300" dirty="0" err="1">
                <a:solidFill>
                  <a:srgbClr val="000000"/>
                </a:solidFill>
              </a:rPr>
              <a:t>OU+OSU+LU+OII+UCO+OneNet</a:t>
            </a:r>
            <a:r>
              <a:rPr lang="en-US" sz="1300" dirty="0">
                <a:solidFill>
                  <a:srgbClr val="000000"/>
                </a:solidFill>
              </a:rPr>
              <a:t>): $</a:t>
            </a:r>
            <a:r>
              <a:rPr lang="en-US" sz="1300" dirty="0" smtClean="0">
                <a:solidFill>
                  <a:srgbClr val="000000"/>
                </a:solidFill>
              </a:rPr>
              <a:t>500K</a:t>
            </a:r>
          </a:p>
          <a:p>
            <a:pPr lvl="1">
              <a:spcBef>
                <a:spcPts val="0"/>
              </a:spcBef>
            </a:pPr>
            <a:r>
              <a:rPr lang="en-US" sz="1300" dirty="0">
                <a:solidFill>
                  <a:srgbClr val="000000"/>
                </a:solidFill>
              </a:rPr>
              <a:t>NSF CC*IIE (OU): $400K</a:t>
            </a:r>
          </a:p>
          <a:p>
            <a:pPr lvl="1">
              <a:spcBef>
                <a:spcPts val="0"/>
              </a:spcBef>
            </a:pPr>
            <a:r>
              <a:rPr lang="en-US" sz="1300" dirty="0">
                <a:solidFill>
                  <a:srgbClr val="000000"/>
                </a:solidFill>
              </a:rPr>
              <a:t>NSF CC*IIE (</a:t>
            </a:r>
            <a:r>
              <a:rPr lang="en-US" sz="1300" dirty="0" err="1">
                <a:solidFill>
                  <a:srgbClr val="000000"/>
                </a:solidFill>
              </a:rPr>
              <a:t>OneNet+GPN</a:t>
            </a:r>
            <a:r>
              <a:rPr lang="en-US" sz="1300" dirty="0">
                <a:solidFill>
                  <a:srgbClr val="000000"/>
                </a:solidFill>
              </a:rPr>
              <a:t>): $350K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Publications facilitated: </a:t>
            </a:r>
            <a:r>
              <a:rPr lang="en-US" b="1" dirty="0" smtClean="0"/>
              <a:t>2900+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28898" y="3239403"/>
            <a:ext cx="325121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400" b="1" dirty="0" smtClean="0">
                <a:solidFill>
                  <a:srgbClr val="CC00CC"/>
                </a:solidFill>
              </a:rPr>
              <a:t>NSF MRI (OU): $968K</a:t>
            </a:r>
            <a:endParaRPr lang="en-US" sz="1300" kern="0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 smtClean="0">
                <a:solidFill>
                  <a:srgbClr val="000000"/>
                </a:solidFill>
                <a:latin typeface="Times New Roman"/>
              </a:rPr>
              <a:t>NSF </a:t>
            </a:r>
            <a:r>
              <a:rPr lang="en-US" sz="1300" kern="0" dirty="0">
                <a:solidFill>
                  <a:srgbClr val="000000"/>
                </a:solidFill>
                <a:latin typeface="Times New Roman"/>
              </a:rPr>
              <a:t>MRI (OU): $793K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>
                <a:solidFill>
                  <a:srgbClr val="000000"/>
                </a:solidFill>
                <a:latin typeface="Times New Roman"/>
              </a:rPr>
              <a:t>NSF MRI (OSU): $908K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>
                <a:solidFill>
                  <a:srgbClr val="000000"/>
                </a:solidFill>
                <a:latin typeface="Times New Roman"/>
              </a:rPr>
              <a:t>NSF MRI (OSU): $950K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 smtClean="0">
                <a:solidFill>
                  <a:srgbClr val="000000"/>
                </a:solidFill>
                <a:latin typeface="Times New Roman"/>
              </a:rPr>
              <a:t>NSF MRI (Langston U): $250K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 smtClean="0">
                <a:solidFill>
                  <a:srgbClr val="000000"/>
                </a:solidFill>
                <a:latin typeface="Times New Roman"/>
              </a:rPr>
              <a:t>NSF </a:t>
            </a:r>
            <a:r>
              <a:rPr lang="en-US" sz="1300" kern="0" dirty="0">
                <a:solidFill>
                  <a:srgbClr val="000000"/>
                </a:solidFill>
                <a:latin typeface="Times New Roman"/>
              </a:rPr>
              <a:t>MRI (UCO): $304K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kern="0" dirty="0" smtClean="0">
                <a:solidFill>
                  <a:srgbClr val="000000"/>
                </a:solidFill>
                <a:latin typeface="Times New Roman"/>
              </a:rPr>
              <a:t>NSF </a:t>
            </a:r>
            <a:r>
              <a:rPr lang="en-US" sz="1300" kern="0" dirty="0">
                <a:solidFill>
                  <a:srgbClr val="000000"/>
                </a:solidFill>
                <a:latin typeface="Times New Roman"/>
              </a:rPr>
              <a:t>MRI (TU): $</a:t>
            </a:r>
            <a:r>
              <a:rPr lang="en-US" sz="1300" kern="0" dirty="0" smtClean="0">
                <a:solidFill>
                  <a:srgbClr val="000000"/>
                </a:solidFill>
                <a:latin typeface="Times New Roman"/>
              </a:rPr>
              <a:t>180K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DOD DURIP (TU): </a:t>
            </a:r>
            <a:r>
              <a:rPr lang="en-US" sz="1300" dirty="0" smtClean="0">
                <a:solidFill>
                  <a:srgbClr val="000000"/>
                </a:solidFill>
              </a:rPr>
              <a:t>$200K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NSF CC*</a:t>
            </a:r>
          </a:p>
          <a:p>
            <a:pPr lvl="1" algn="l" eaLnBrk="0" hangingPunct="0">
              <a:spcBef>
                <a:spcPts val="0"/>
              </a:spcBef>
              <a:buClr>
                <a:srgbClr val="A50021"/>
              </a:buClr>
              <a:buSzPct val="55000"/>
            </a:pP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        (NSU/SWOSU/SE/RSU): $334K</a:t>
            </a:r>
          </a:p>
          <a:p>
            <a:pPr marL="742950" lvl="1" indent="-285750" algn="l" eaLnBrk="0" hangingPunct="0">
              <a:spcBef>
                <a:spcPts val="0"/>
              </a:spcBef>
              <a:buClr>
                <a:srgbClr val="A50021"/>
              </a:buClr>
              <a:buSzPct val="55000"/>
              <a:buFont typeface="Wingdings" pitchFamily="2" charset="2"/>
              <a:buChar char="n"/>
            </a:pPr>
            <a:endParaRPr lang="en-US" sz="1300" dirty="0">
              <a:solidFill>
                <a:srgbClr val="000000"/>
              </a:solidFill>
            </a:endParaRPr>
          </a:p>
          <a:p>
            <a:pPr lvl="1" algn="l" eaLnBrk="0" hangingPunct="0">
              <a:spcBef>
                <a:spcPts val="0"/>
              </a:spcBef>
              <a:buClr>
                <a:srgbClr val="A50021"/>
              </a:buClr>
              <a:buSzPct val="55000"/>
            </a:pPr>
            <a:endParaRPr lang="en-US" sz="1200" kern="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OSCER Outcomes: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Teaching: </a:t>
            </a:r>
            <a:r>
              <a:rPr lang="en-US" b="1" dirty="0"/>
              <a:t>9</a:t>
            </a:r>
            <a:r>
              <a:rPr lang="en-US" b="1" dirty="0" smtClean="0"/>
              <a:t> institutions including 3 MSIs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Taught parallel computing using OSCER resources: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Cameron U</a:t>
            </a:r>
            <a:r>
              <a:rPr lang="en-US" sz="1800" dirty="0" smtClean="0"/>
              <a:t> – multiple times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East Central U</a:t>
            </a:r>
            <a:r>
              <a:rPr lang="en-US" sz="1800" dirty="0" smtClean="0"/>
              <a:t> (NASNI</a:t>
            </a:r>
            <a:r>
              <a:rPr lang="en-US" sz="1800" dirty="0"/>
              <a:t>) – multiple </a:t>
            </a:r>
            <a:r>
              <a:rPr lang="en-US" sz="1800" dirty="0" smtClean="0"/>
              <a:t>times</a:t>
            </a:r>
            <a:r>
              <a:rPr lang="en-US" sz="1800" dirty="0"/>
              <a:t> </a:t>
            </a:r>
            <a:r>
              <a:rPr lang="en-US" sz="1800" dirty="0" smtClean="0"/>
              <a:t>including </a:t>
            </a:r>
            <a:r>
              <a:rPr lang="en-US" sz="1800" b="1" dirty="0" smtClean="0">
                <a:solidFill>
                  <a:srgbClr val="CC00CC"/>
                </a:solidFill>
              </a:rPr>
              <a:t>this semester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Oklahoma City U</a:t>
            </a:r>
            <a:r>
              <a:rPr lang="en-US" sz="1800" dirty="0" smtClean="0"/>
              <a:t> – multiple times</a:t>
            </a:r>
            <a:endParaRPr lang="en-US" sz="1800" u="sng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Taught parallel computing via LittleFe baby supercomputer and </a:t>
            </a:r>
            <a:r>
              <a:rPr lang="en-US" dirty="0"/>
              <a:t>OSCER resources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Southeastern Oklahoma State U</a:t>
            </a:r>
            <a:r>
              <a:rPr lang="en-US" sz="1800" dirty="0" smtClean="0"/>
              <a:t> (NASNI) – 3 semester sequence, multiple times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Taught computational chemistry using </a:t>
            </a:r>
            <a:r>
              <a:rPr lang="en-US" dirty="0"/>
              <a:t>OSCER resources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Northeastern State U</a:t>
            </a:r>
            <a:r>
              <a:rPr lang="en-US" sz="1800" dirty="0" smtClean="0"/>
              <a:t> (NASNI) – multiple times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Southern Nazarene U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Rogers State U</a:t>
            </a:r>
            <a:r>
              <a:rPr lang="en-US" sz="1800" dirty="0" smtClean="0"/>
              <a:t> – multiple times</a:t>
            </a:r>
            <a:endParaRPr lang="en-US" sz="1800" u="sng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Taught Bioinformatics using </a:t>
            </a:r>
            <a:r>
              <a:rPr lang="en-US" dirty="0"/>
              <a:t>OSCER resources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u="sng" dirty="0" smtClean="0"/>
              <a:t>U Tulsa</a:t>
            </a:r>
            <a:r>
              <a:rPr lang="en-US" sz="1800" dirty="0" smtClean="0"/>
              <a:t> – 2 semester sequence</a:t>
            </a:r>
            <a:endParaRPr lang="en-US" sz="1800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OSCER/OneOCII Outcomes: Resources</a:t>
            </a:r>
            <a:endParaRPr lang="en-US" sz="3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5063"/>
            <a:ext cx="7848600" cy="488473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/>
              <a:t>7</a:t>
            </a:r>
            <a:r>
              <a:rPr lang="en-US" dirty="0" smtClean="0"/>
              <a:t> institutions including 2 MSIs, plus C2 institutions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NSF Major Research Instrumentation grants: $2.9M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OU</a:t>
            </a:r>
            <a:r>
              <a:rPr lang="en-US" sz="1500" dirty="0" smtClean="0"/>
              <a:t>: </a:t>
            </a:r>
            <a:r>
              <a:rPr lang="en-US" sz="1500" dirty="0" err="1" smtClean="0"/>
              <a:t>PetaStore</a:t>
            </a:r>
            <a:r>
              <a:rPr lang="en-US" sz="1500" dirty="0" smtClean="0"/>
              <a:t> $793K (in production), </a:t>
            </a:r>
            <a:r>
              <a:rPr lang="en-US" sz="1600" b="1" dirty="0" err="1" smtClean="0">
                <a:solidFill>
                  <a:srgbClr val="CC00CC"/>
                </a:solidFill>
              </a:rPr>
              <a:t>OURRstore</a:t>
            </a:r>
            <a:r>
              <a:rPr lang="en-US" sz="1600" b="1" dirty="0" smtClean="0">
                <a:solidFill>
                  <a:srgbClr val="CC00CC"/>
                </a:solidFill>
              </a:rPr>
              <a:t> $968K (just awarded)</a:t>
            </a:r>
            <a:endParaRPr lang="en-US" sz="1500" dirty="0" smtClean="0"/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Oklahoma State U</a:t>
            </a:r>
            <a:r>
              <a:rPr lang="en-US" sz="1500" dirty="0" smtClean="0"/>
              <a:t>:  Cowboy cluster, $909K (in production),  				</a:t>
            </a:r>
            <a:r>
              <a:rPr lang="en-US" sz="1500" dirty="0"/>
              <a:t> </a:t>
            </a:r>
            <a:r>
              <a:rPr lang="en-US" sz="1500" dirty="0" smtClean="0"/>
              <a:t>Pistol Pete cluster, $950K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Langston U</a:t>
            </a:r>
            <a:r>
              <a:rPr lang="en-US" sz="1500" dirty="0" smtClean="0"/>
              <a:t>: cluster, $250K (in production)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U Central Oklahoma</a:t>
            </a:r>
            <a:r>
              <a:rPr lang="en-US" sz="1500" dirty="0" smtClean="0"/>
              <a:t>: cluster, $304K (in production)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U Tulsa</a:t>
            </a:r>
            <a:r>
              <a:rPr lang="en-US" sz="1500" dirty="0" smtClean="0"/>
              <a:t>: clusters, $180K + $200K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Defense University Research Instrumentation Program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U Tulsa</a:t>
            </a:r>
            <a:r>
              <a:rPr lang="en-US" sz="1500" dirty="0" smtClean="0"/>
              <a:t>: cluster, $200K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LittleFe baby supercomputer grants ($2520 each)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OU</a:t>
            </a:r>
            <a:r>
              <a:rPr lang="en-US" sz="1500" dirty="0" smtClean="0"/>
              <a:t>: Ron Barnes</a:t>
            </a:r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Oklahoma City U</a:t>
            </a:r>
            <a:r>
              <a:rPr lang="en-US" sz="1500" dirty="0" smtClean="0"/>
              <a:t>: Larry Sells &amp; John </a:t>
            </a:r>
            <a:r>
              <a:rPr lang="en-US" sz="1500" dirty="0" err="1" smtClean="0"/>
              <a:t>Goulden</a:t>
            </a:r>
            <a:endParaRPr lang="en-US" sz="1500" dirty="0" smtClean="0"/>
          </a:p>
          <a:p>
            <a:pPr lvl="1">
              <a:spcBef>
                <a:spcPts val="0"/>
              </a:spcBef>
            </a:pPr>
            <a:r>
              <a:rPr lang="en-US" sz="1500" u="sng" dirty="0" smtClean="0"/>
              <a:t>Southeastern Oklahoma State U</a:t>
            </a:r>
            <a:r>
              <a:rPr lang="en-US" sz="1500" dirty="0" smtClean="0"/>
              <a:t>: Mike Morris &amp; Karl </a:t>
            </a:r>
            <a:r>
              <a:rPr lang="en-US" sz="1500" dirty="0" err="1" smtClean="0"/>
              <a:t>Frinkle</a:t>
            </a:r>
            <a:endParaRPr lang="en-US" sz="15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Networking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NSF EPSCoR RII C2 grant: $1.17M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NSF CC-NIE grant: $500K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NSF CC*IIE grant: $400K</a:t>
            </a:r>
          </a:p>
          <a:p>
            <a:pPr lvl="1">
              <a:spcBef>
                <a:spcPts val="0"/>
              </a:spcBef>
            </a:pPr>
            <a:r>
              <a:rPr lang="en-US" sz="1500" dirty="0" smtClean="0"/>
              <a:t>NSF CC* grant: $334K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2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OneOCII CI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6312"/>
            <a:ext cx="8839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1600" b="1" dirty="0" smtClean="0"/>
              <a:t>COMPLETED</a:t>
            </a:r>
            <a:endParaRPr lang="en-US" sz="1150" b="1" dirty="0" smtClean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</a:t>
            </a:r>
            <a:r>
              <a:rPr lang="en-US" sz="1050" dirty="0"/>
              <a:t>No. EPS-0919466, “A </a:t>
            </a:r>
            <a:r>
              <a:rPr lang="en-US" sz="1050" dirty="0" err="1"/>
              <a:t>cyberCommons</a:t>
            </a:r>
            <a:r>
              <a:rPr lang="en-US" sz="1050" dirty="0"/>
              <a:t> for Ecological </a:t>
            </a:r>
            <a:r>
              <a:rPr lang="en-US" sz="1050" dirty="0" smtClean="0"/>
              <a:t>Forecasting,” OU+OSU+KU+KSU, $6M, </a:t>
            </a:r>
            <a:r>
              <a:rPr lang="en-US" sz="1050" b="1" dirty="0" smtClean="0"/>
              <a:t>COMPLETED</a:t>
            </a:r>
            <a:endParaRPr lang="en-US" sz="1050" b="1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/>
              <a:t>Grant No. EPS-1006919, “Oklahoma Optical </a:t>
            </a:r>
            <a:r>
              <a:rPr lang="en-US" sz="1050" dirty="0" smtClean="0"/>
              <a:t>Initiative,” </a:t>
            </a:r>
            <a:r>
              <a:rPr lang="en-US" sz="1050" dirty="0" err="1" smtClean="0"/>
              <a:t>OU+OSU+Noble+TU+LU+OneNet</a:t>
            </a:r>
            <a:r>
              <a:rPr lang="en-US" sz="1050" dirty="0" smtClean="0"/>
              <a:t>, $1.17M, </a:t>
            </a:r>
            <a:r>
              <a:rPr lang="en-US" sz="1050" b="1" dirty="0" smtClean="0"/>
              <a:t>COMPLETED</a:t>
            </a:r>
            <a:endParaRPr lang="en-US" sz="1050" b="1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/>
              <a:t>Grant No. OCI-10310029, “MRI: Acquisition of Extensible </a:t>
            </a:r>
            <a:r>
              <a:rPr lang="en-US" sz="1050" dirty="0" err="1"/>
              <a:t>Petascale</a:t>
            </a:r>
            <a:r>
              <a:rPr lang="en-US" sz="1050" dirty="0"/>
              <a:t> Storage for Data Intensive </a:t>
            </a:r>
            <a:r>
              <a:rPr lang="en-US" sz="1050" dirty="0" smtClean="0"/>
              <a:t>Research,” OU, $793K</a:t>
            </a:r>
            <a:endParaRPr lang="en-US" sz="1050" b="1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/>
              <a:t>Grant No. OCI-1126330, “Acquisition of a High Performance Compute Cluster for Multidisciplinary </a:t>
            </a:r>
            <a:r>
              <a:rPr lang="en-US" sz="1050" dirty="0" smtClean="0"/>
              <a:t>Research,” OSU, $908K</a:t>
            </a:r>
            <a:endParaRPr lang="en-US" sz="1050" b="1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/>
              <a:t>Grant No. ACI- 1229107, “Acquisition of a High Performance Computing Cluster for Research and </a:t>
            </a:r>
            <a:r>
              <a:rPr lang="en-US" sz="1050" dirty="0" smtClean="0"/>
              <a:t>Education,” LU, $250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</a:t>
            </a:r>
            <a:r>
              <a:rPr lang="en-US" sz="1050" dirty="0"/>
              <a:t>No. ACI-1440774, “ENCITE: </a:t>
            </a:r>
            <a:r>
              <a:rPr lang="en-US" sz="1050" dirty="0" err="1"/>
              <a:t>ENabling</a:t>
            </a:r>
            <a:r>
              <a:rPr lang="en-US" sz="1050" dirty="0"/>
              <a:t> </a:t>
            </a:r>
            <a:r>
              <a:rPr lang="en-US" sz="1050" dirty="0" err="1"/>
              <a:t>CyberInfrastructure</a:t>
            </a:r>
            <a:r>
              <a:rPr lang="en-US" sz="1050" dirty="0"/>
              <a:t> via Training and Engagement,” </a:t>
            </a:r>
            <a:r>
              <a:rPr lang="en-US" sz="1050" dirty="0" err="1"/>
              <a:t>OneNet+GPN</a:t>
            </a:r>
            <a:r>
              <a:rPr lang="en-US" sz="1050" dirty="0"/>
              <a:t>, $</a:t>
            </a:r>
            <a:r>
              <a:rPr lang="en-US" sz="1050" dirty="0" smtClean="0"/>
              <a:t>130K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</a:t>
            </a:r>
            <a:r>
              <a:rPr lang="en-US" sz="1050" dirty="0"/>
              <a:t>No. ACI-1341028, “OneOklahoma Friction Free Network,” </a:t>
            </a:r>
            <a:r>
              <a:rPr lang="en-US" sz="1050" dirty="0" err="1"/>
              <a:t>OU+OSU+LU+OII+UCO+OneNet</a:t>
            </a:r>
            <a:r>
              <a:rPr lang="en-US" sz="1050" dirty="0"/>
              <a:t>, $</a:t>
            </a:r>
            <a:r>
              <a:rPr lang="en-US" sz="1050" dirty="0" smtClean="0"/>
              <a:t>500K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</a:t>
            </a:r>
            <a:r>
              <a:rPr lang="en-US" sz="1050" dirty="0"/>
              <a:t>No. ACI-1440783, “A Model for Advanced Cyberinfrastructure Research and Education Facilitators,” OU, $400K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1600" b="1" dirty="0" smtClean="0"/>
              <a:t>ONGOING</a:t>
            </a:r>
            <a:endParaRPr lang="en-US" sz="1600" b="1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No. ACI-1429702, “MRI: Acquisition of a High Performance Computing Cluster for Research at a Predominantly Undergraduate Institution,” UCO, $304K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No. </a:t>
            </a:r>
            <a:r>
              <a:rPr lang="en-US" sz="1050" dirty="0"/>
              <a:t>ACI-1531128, “MRI: Acquisition of Shared High Performance Compute Cluster for Multidisciplinary Computational and Data-Intensive </a:t>
            </a:r>
            <a:r>
              <a:rPr lang="en-US" sz="1050" dirty="0" smtClean="0"/>
              <a:t>Research,” OSU, $950K</a:t>
            </a:r>
            <a:endParaRPr lang="en-US" sz="1050" dirty="0"/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No. ?, </a:t>
            </a:r>
            <a:r>
              <a:rPr lang="en-US" sz="1050" dirty="0"/>
              <a:t>“DURIP-ARO: Heterogeneous Cluster for Cyber-Physical System Security </a:t>
            </a:r>
            <a:r>
              <a:rPr lang="en-US" sz="1050" dirty="0" smtClean="0"/>
              <a:t>Analytics,” TU, $200K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No. </a:t>
            </a:r>
            <a:r>
              <a:rPr lang="en-US" sz="1050" dirty="0"/>
              <a:t>CNS-1531270, “MRI: Development of Heterogeneous Cluster for Cyber-Physical System Hybrid </a:t>
            </a:r>
            <a:r>
              <a:rPr lang="en-US" sz="1050" dirty="0" smtClean="0"/>
              <a:t>Analytics,” TU, $180K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dirty="0" smtClean="0"/>
              <a:t>Grant No. OAC-1659235</a:t>
            </a:r>
            <a:r>
              <a:rPr lang="en-US" sz="1050" dirty="0"/>
              <a:t>, “CC* Network Design: Multiple Organization Regional One Oklahoma Friction Free Network (</a:t>
            </a:r>
            <a:r>
              <a:rPr lang="en-US" sz="1050" dirty="0" err="1"/>
              <a:t>MORe</a:t>
            </a:r>
            <a:r>
              <a:rPr lang="en-US" sz="1050" dirty="0"/>
              <a:t> OFFN</a:t>
            </a:r>
            <a:r>
              <a:rPr lang="en-US" sz="1050" dirty="0" smtClean="0"/>
              <a:t>)”, NSU/SWOSU/SE/RSU, $334K</a:t>
            </a:r>
          </a:p>
          <a:p>
            <a:pPr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050" b="1" dirty="0">
                <a:solidFill>
                  <a:srgbClr val="CC00CC"/>
                </a:solidFill>
              </a:rPr>
              <a:t>G</a:t>
            </a:r>
            <a:r>
              <a:rPr lang="en-US" sz="1050" b="1" dirty="0" smtClean="0">
                <a:solidFill>
                  <a:srgbClr val="CC00CC"/>
                </a:solidFill>
              </a:rPr>
              <a:t>rant No. OAC-1828567, “MRI: Acquisition of a Regional </a:t>
            </a:r>
            <a:r>
              <a:rPr lang="en-US" sz="1050" b="1" dirty="0" err="1" smtClean="0">
                <a:solidFill>
                  <a:srgbClr val="CC00CC"/>
                </a:solidFill>
              </a:rPr>
              <a:t>Reesource</a:t>
            </a:r>
            <a:r>
              <a:rPr lang="en-US" sz="1050" b="1" dirty="0" smtClean="0">
                <a:solidFill>
                  <a:srgbClr val="CC00CC"/>
                </a:solidFill>
              </a:rPr>
              <a:t> for Long-term Archiving of Large Scale Research Data Collections,” OU, $968K</a:t>
            </a:r>
            <a:endParaRPr lang="en-US" sz="1050" dirty="0" smtClean="0"/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2100" b="1" u="sng" dirty="0" smtClean="0"/>
              <a:t>TOTAL to OK under OCII/OneOCII</a:t>
            </a:r>
            <a:r>
              <a:rPr lang="en-US" sz="2100" dirty="0" smtClean="0"/>
              <a:t>: Sep 2008-Sep 2018: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2100" dirty="0" smtClean="0"/>
              <a:t>$10M in 14 CI grants to 12 OK institutions</a:t>
            </a:r>
            <a:r>
              <a:rPr lang="en-US" sz="2100" dirty="0"/>
              <a:t> </a:t>
            </a:r>
            <a:r>
              <a:rPr lang="en-US" sz="2100" dirty="0" smtClean="0"/>
              <a:t>(OU, OSU, TU, LU, UCO, OII, Noble, OneNet, NSU, SWOSU, SE, RSU):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2100" dirty="0"/>
              <a:t>A</a:t>
            </a:r>
            <a:r>
              <a:rPr lang="en-US" sz="2100" dirty="0" smtClean="0"/>
              <a:t>verage of $1M per year in new CI grants to OK institutions</a:t>
            </a:r>
          </a:p>
          <a:p>
            <a:pPr marL="0" indent="0">
              <a:spcBef>
                <a:spcPts val="0"/>
              </a:spcBef>
              <a:buClrTx/>
              <a:buSzPct val="100000"/>
              <a:buNone/>
            </a:pPr>
            <a:r>
              <a:rPr lang="en-US" sz="2100" b="1" dirty="0" smtClean="0"/>
              <a:t>Comparison: 2001-2008: $722K (3 grants) TOTAL (1/11 as much per year)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671DE-5C4E-40C3-984F-080239C18D30}" type="slidenum">
              <a:rPr lang="en-US"/>
              <a:pPr/>
              <a:t>3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Preregistration </a:t>
            </a:r>
            <a:r>
              <a:rPr lang="en-US" sz="3600" dirty="0" smtClean="0"/>
              <a:t>Profile 2018</a:t>
            </a:r>
            <a:endParaRPr lang="en-US" sz="3600" dirty="0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648200"/>
          </a:xfrm>
        </p:spPr>
        <p:txBody>
          <a:bodyPr/>
          <a:lstStyle/>
          <a:p>
            <a:r>
              <a:rPr lang="en-US" b="1" u="sng" dirty="0" smtClean="0"/>
              <a:t>Organizations</a:t>
            </a:r>
            <a:r>
              <a:rPr lang="en-US" dirty="0" smtClean="0"/>
              <a:t>: 63 preregistered (or speaking)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u="sng" dirty="0"/>
              <a:t>Academic</a:t>
            </a:r>
            <a:r>
              <a:rPr lang="en-US" dirty="0"/>
              <a:t>: preregistered </a:t>
            </a:r>
            <a:r>
              <a:rPr lang="en-US" dirty="0" smtClean="0"/>
              <a:t>22 </a:t>
            </a:r>
            <a:r>
              <a:rPr lang="en-US" dirty="0"/>
              <a:t>institutions in 7</a:t>
            </a:r>
            <a:r>
              <a:rPr lang="en-US" dirty="0" smtClean="0"/>
              <a:t> states (CA,IL,KS,MO,OH,OK,TX)</a:t>
            </a:r>
            <a:endParaRPr lang="en-US" dirty="0"/>
          </a:p>
          <a:p>
            <a:pPr lvl="2"/>
            <a:r>
              <a:rPr lang="en-US" dirty="0"/>
              <a:t>Includes </a:t>
            </a:r>
            <a:r>
              <a:rPr lang="en-US" dirty="0" smtClean="0"/>
              <a:t>14 </a:t>
            </a:r>
            <a:r>
              <a:rPr lang="en-US" dirty="0"/>
              <a:t>institutions in </a:t>
            </a:r>
            <a:r>
              <a:rPr lang="en-US" dirty="0" smtClean="0"/>
              <a:t>EPSCoR </a:t>
            </a:r>
            <a:r>
              <a:rPr lang="en-US" dirty="0"/>
              <a:t>states </a:t>
            </a:r>
            <a:r>
              <a:rPr lang="en-US" dirty="0" smtClean="0"/>
              <a:t>(KS,OK)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u="sng" dirty="0"/>
              <a:t>Industry</a:t>
            </a:r>
            <a:r>
              <a:rPr lang="en-US" dirty="0"/>
              <a:t>: preregistered </a:t>
            </a:r>
            <a:r>
              <a:rPr lang="en-US" dirty="0" smtClean="0"/>
              <a:t>21 private companies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u="sng" dirty="0"/>
              <a:t>Government</a:t>
            </a:r>
            <a:r>
              <a:rPr lang="en-US" dirty="0"/>
              <a:t>: </a:t>
            </a:r>
            <a:r>
              <a:rPr lang="en-US" dirty="0" smtClean="0"/>
              <a:t>preregistered 9 </a:t>
            </a:r>
            <a:r>
              <a:rPr lang="en-US" dirty="0"/>
              <a:t>agencies (federal, </a:t>
            </a:r>
            <a:r>
              <a:rPr lang="en-US" dirty="0" smtClean="0"/>
              <a:t>state)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u="sng" dirty="0"/>
              <a:t>Non-governmental</a:t>
            </a:r>
            <a:r>
              <a:rPr lang="en-US" dirty="0"/>
              <a:t>: preregistered 6</a:t>
            </a:r>
            <a:r>
              <a:rPr lang="en-US" dirty="0" smtClean="0"/>
              <a:t> </a:t>
            </a:r>
            <a:r>
              <a:rPr lang="en-US" dirty="0"/>
              <a:t>organizations</a:t>
            </a:r>
          </a:p>
          <a:p>
            <a:pPr>
              <a:lnSpc>
                <a:spcPct val="80000"/>
              </a:lnSpc>
            </a:pPr>
            <a:r>
              <a:rPr lang="en-US" b="1" u="sng" dirty="0" smtClean="0"/>
              <a:t>Demographics</a:t>
            </a:r>
            <a:r>
              <a:rPr lang="en-US" dirty="0" smtClean="0"/>
              <a:t>: 250 preregistered (and/or speaking)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28% </a:t>
            </a:r>
            <a:r>
              <a:rPr lang="en-US" dirty="0"/>
              <a:t>OU, </a:t>
            </a:r>
            <a:r>
              <a:rPr lang="en-US" dirty="0" smtClean="0"/>
              <a:t>72% non-OU (or unknown)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77% </a:t>
            </a:r>
            <a:r>
              <a:rPr lang="en-US" dirty="0"/>
              <a:t>Oklahoma, </a:t>
            </a:r>
            <a:r>
              <a:rPr lang="en-US" dirty="0" smtClean="0"/>
              <a:t>23% non-Oklahoma (or unknown)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80% </a:t>
            </a:r>
            <a:r>
              <a:rPr lang="en-US" dirty="0"/>
              <a:t>from EPSCoR states, </a:t>
            </a:r>
            <a:r>
              <a:rPr lang="en-US" dirty="0" smtClean="0"/>
              <a:t>20% non-EPSCoR (or unknown)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dirty="0" smtClean="0"/>
              <a:t>62% </a:t>
            </a:r>
            <a:r>
              <a:rPr lang="en-US" dirty="0"/>
              <a:t>academic, </a:t>
            </a:r>
            <a:r>
              <a:rPr lang="en-US" dirty="0" smtClean="0"/>
              <a:t>3</a:t>
            </a:r>
            <a:r>
              <a:rPr lang="en-US" dirty="0"/>
              <a:t>8</a:t>
            </a:r>
            <a:r>
              <a:rPr lang="en-US" dirty="0" smtClean="0"/>
              <a:t>% non-academic (or unknown)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Grants That Needed OCII/</a:t>
            </a:r>
            <a:r>
              <a:rPr lang="en-US" sz="3900" dirty="0" err="1" smtClean="0"/>
              <a:t>OneOCII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COMPLETED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Grant No. </a:t>
            </a:r>
            <a:r>
              <a:rPr lang="en-US" sz="1600" dirty="0"/>
              <a:t>EPS-0814361, </a:t>
            </a:r>
            <a:r>
              <a:rPr lang="en-US" sz="1600" dirty="0" smtClean="0"/>
              <a:t>“Building </a:t>
            </a:r>
            <a:r>
              <a:rPr lang="en-US" sz="1600" dirty="0"/>
              <a:t>Oklahoma's Leadership Role in Cellulosic </a:t>
            </a:r>
            <a:r>
              <a:rPr lang="en-US" sz="1600" dirty="0" smtClean="0"/>
              <a:t>Bioenergy,” OU+OSU, $15M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ONGOING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Grant </a:t>
            </a:r>
            <a:r>
              <a:rPr lang="en-US" sz="1600" dirty="0"/>
              <a:t>No. EPS-1301789, “Adapting Socio-ecological Systems to Increased Climate </a:t>
            </a:r>
            <a:r>
              <a:rPr lang="en-US" sz="1600" dirty="0" smtClean="0"/>
              <a:t>Variability,” </a:t>
            </a:r>
            <a:r>
              <a:rPr lang="en-US" sz="1600" dirty="0" err="1" smtClean="0"/>
              <a:t>OU+OSU+TU+Noble</a:t>
            </a:r>
            <a:r>
              <a:rPr lang="en-US" sz="1600" dirty="0" smtClean="0"/>
              <a:t>, $20M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TOTAL under OCII/</a:t>
            </a:r>
            <a:r>
              <a:rPr lang="en-US" b="1" u="sng" dirty="0" err="1"/>
              <a:t>OneOCII</a:t>
            </a:r>
            <a:r>
              <a:rPr lang="en-US" dirty="0"/>
              <a:t>: </a:t>
            </a:r>
            <a:r>
              <a:rPr lang="en-US" dirty="0" smtClean="0"/>
              <a:t>$35M </a:t>
            </a:r>
            <a:r>
              <a:rPr lang="en-US" dirty="0"/>
              <a:t>in </a:t>
            </a:r>
            <a:r>
              <a:rPr lang="en-US" dirty="0" smtClean="0"/>
              <a:t>2 grants that needed OCII/</a:t>
            </a:r>
            <a:r>
              <a:rPr lang="en-US" dirty="0" err="1" smtClean="0"/>
              <a:t>OneOCII</a:t>
            </a:r>
            <a:r>
              <a:rPr lang="en-US" dirty="0" smtClean="0"/>
              <a:t> to be fundable, to 4 </a:t>
            </a:r>
            <a:r>
              <a:rPr lang="en-US" dirty="0"/>
              <a:t>OK institutions since </a:t>
            </a:r>
            <a:r>
              <a:rPr lang="en-US" dirty="0" smtClean="0"/>
              <a:t>Sep 2008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2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About Pieces of </a:t>
            </a:r>
            <a:r>
              <a:rPr lang="en-US" dirty="0" err="1" smtClean="0"/>
              <a:t>OneOCII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6690"/>
            <a:ext cx="7924800" cy="4648200"/>
          </a:xfrm>
        </p:spPr>
        <p:txBody>
          <a:bodyPr/>
          <a:lstStyle/>
          <a:p>
            <a:pPr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/>
              <a:t>S. P. Calhoun, D. Akin, B. Zimmerman and H. Neeman, </a:t>
            </a:r>
            <a:r>
              <a:rPr lang="en-US" sz="1300" dirty="0" smtClean="0"/>
              <a:t>2018: </a:t>
            </a:r>
            <a:r>
              <a:rPr lang="en-US" sz="1300" dirty="0"/>
              <a:t>“Large Scale Research Data Archiving: Training for an Inconvenient Technology.” </a:t>
            </a:r>
            <a:r>
              <a:rPr lang="en-US" sz="1300" i="1" dirty="0"/>
              <a:t>Journal of Computational </a:t>
            </a:r>
            <a:r>
              <a:rPr lang="en-US" sz="1300" i="1" dirty="0" smtClean="0"/>
              <a:t>Science</a:t>
            </a:r>
            <a:r>
              <a:rPr lang="en-US" sz="1300" dirty="0" smtClean="0"/>
              <a:t>.                                              </a:t>
            </a:r>
            <a:r>
              <a:rPr lang="en-US" sz="1300" dirty="0"/>
              <a:t>DOI: </a:t>
            </a:r>
            <a:r>
              <a:rPr lang="en-US" sz="1300" u="sng" dirty="0" smtClean="0">
                <a:hlinkClick r:id="rId3"/>
              </a:rPr>
              <a:t>10.1016/j.jocs.2018.07.005</a:t>
            </a:r>
            <a:r>
              <a:rPr lang="en-US" sz="1300" dirty="0"/>
              <a:t>.</a:t>
            </a:r>
          </a:p>
          <a:p>
            <a:pPr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/>
              <a:t>H. Neeman, A. Bergstrom, D. Brunson, C. </a:t>
            </a:r>
            <a:r>
              <a:rPr lang="en-US" sz="1300" dirty="0" err="1"/>
              <a:t>Ganote</a:t>
            </a:r>
            <a:r>
              <a:rPr lang="en-US" sz="1300" dirty="0"/>
              <a:t>, Z. Gray, B. </a:t>
            </a:r>
            <a:r>
              <a:rPr lang="en-US" sz="1300" dirty="0" err="1"/>
              <a:t>Guilfoos</a:t>
            </a:r>
            <a:r>
              <a:rPr lang="en-US" sz="1300" dirty="0"/>
              <a:t>, R. </a:t>
            </a:r>
            <a:r>
              <a:rPr lang="en-US" sz="1300" dirty="0" err="1"/>
              <a:t>Kalescky</a:t>
            </a:r>
            <a:r>
              <a:rPr lang="en-US" sz="1300" dirty="0"/>
              <a:t>, E. </a:t>
            </a:r>
            <a:r>
              <a:rPr lang="en-US" sz="1300" dirty="0" err="1"/>
              <a:t>Lemley</a:t>
            </a:r>
            <a:r>
              <a:rPr lang="en-US" sz="1300" dirty="0"/>
              <a:t>, B. G. Moore, S. K. </a:t>
            </a:r>
            <a:r>
              <a:rPr lang="en-US" sz="1300" dirty="0" err="1"/>
              <a:t>Ramadugu</a:t>
            </a:r>
            <a:r>
              <a:rPr lang="en-US" sz="1300" dirty="0"/>
              <a:t>, A. </a:t>
            </a:r>
            <a:r>
              <a:rPr lang="en-US" sz="1300" dirty="0" err="1"/>
              <a:t>Romanella</a:t>
            </a:r>
            <a:r>
              <a:rPr lang="en-US" sz="1300" dirty="0"/>
              <a:t>, J. Rush, A. H. Sherman, B. Stengel and D. Voss, </a:t>
            </a:r>
            <a:r>
              <a:rPr lang="en-US" sz="1300" dirty="0" smtClean="0"/>
              <a:t>2016: </a:t>
            </a:r>
            <a:r>
              <a:rPr lang="en-US" sz="1300" dirty="0"/>
              <a:t>“The Advanced Cyberinfrastructure Research and Education Facilitators Virtual Residency: Toward a National Cyberinfrastructure Workforce.” </a:t>
            </a:r>
            <a:r>
              <a:rPr lang="en-US" sz="1300" i="1" dirty="0"/>
              <a:t>Proc. XSEDE'16</a:t>
            </a:r>
            <a:r>
              <a:rPr lang="en-US" sz="1300" dirty="0"/>
              <a:t>, article 57</a:t>
            </a:r>
            <a:r>
              <a:rPr lang="en-US" sz="1300" dirty="0" smtClean="0"/>
              <a:t>. </a:t>
            </a:r>
            <a:r>
              <a:rPr lang="en-US" sz="1300" dirty="0"/>
              <a:t>DOI: </a:t>
            </a:r>
            <a:r>
              <a:rPr lang="en-US" sz="1300" u="sng" dirty="0">
                <a:hlinkClick r:id="rId4"/>
              </a:rPr>
              <a:t>10.1145/2949550.2949584</a:t>
            </a:r>
            <a:r>
              <a:rPr lang="en-US" sz="1300" dirty="0"/>
              <a:t>.</a:t>
            </a:r>
          </a:p>
          <a:p>
            <a:pPr lvl="0"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 smtClean="0"/>
              <a:t>H</a:t>
            </a:r>
            <a:r>
              <a:rPr lang="en-US" sz="1300" dirty="0"/>
              <a:t>. </a:t>
            </a:r>
            <a:r>
              <a:rPr lang="en-US" sz="1300" dirty="0" err="1"/>
              <a:t>Neeman</a:t>
            </a:r>
            <a:r>
              <a:rPr lang="en-US" sz="1300" dirty="0"/>
              <a:t>, K. Adams, J. Alexander, D. Brunson, S. P. Calhoun, J. Deaton, F. </a:t>
            </a:r>
            <a:r>
              <a:rPr lang="en-US" sz="1300" dirty="0" err="1"/>
              <a:t>Fondjo</a:t>
            </a:r>
            <a:r>
              <a:rPr lang="en-US" sz="1300" dirty="0"/>
              <a:t> </a:t>
            </a:r>
            <a:r>
              <a:rPr lang="en-US" sz="1300" dirty="0" err="1"/>
              <a:t>Fotou</a:t>
            </a:r>
            <a:r>
              <a:rPr lang="en-US" sz="1300" dirty="0"/>
              <a:t>, K. </a:t>
            </a:r>
            <a:r>
              <a:rPr lang="en-US" sz="1300" dirty="0" err="1"/>
              <a:t>Frinkle</a:t>
            </a:r>
            <a:r>
              <a:rPr lang="en-US" sz="1300" dirty="0"/>
              <a:t>, Z. Gray, E. </a:t>
            </a:r>
            <a:r>
              <a:rPr lang="en-US" sz="1300" dirty="0" err="1"/>
              <a:t>Lemley</a:t>
            </a:r>
            <a:r>
              <a:rPr lang="en-US" sz="1300" dirty="0"/>
              <a:t>, G. </a:t>
            </a:r>
            <a:r>
              <a:rPr lang="en-US" sz="1300" dirty="0" err="1"/>
              <a:t>Louthan</a:t>
            </a:r>
            <a:r>
              <a:rPr lang="en-US" sz="1300" dirty="0"/>
              <a:t>, G. Monaco, M. Morris, J. Snow and B. Zimmerman, 2015: “On Fostering a Culture of Research Cyberinfrastructure Grant Proposals within a Community of Service Providers in an </a:t>
            </a:r>
            <a:r>
              <a:rPr lang="en-US" sz="1300" dirty="0" err="1"/>
              <a:t>EPSCoR</a:t>
            </a:r>
            <a:r>
              <a:rPr lang="en-US" sz="1300" dirty="0"/>
              <a:t> State.” </a:t>
            </a:r>
            <a:r>
              <a:rPr lang="en-US" sz="1300" i="1" dirty="0"/>
              <a:t>Proc. XSEDE’15</a:t>
            </a:r>
            <a:r>
              <a:rPr lang="en-US" sz="1300" dirty="0"/>
              <a:t>, article 19. DOI: </a:t>
            </a:r>
            <a:r>
              <a:rPr lang="en-US" sz="1300" u="sng" dirty="0">
                <a:hlinkClick r:id="rId5"/>
              </a:rPr>
              <a:t>10.1145/2792745.2792764</a:t>
            </a:r>
            <a:r>
              <a:rPr lang="en-US" sz="1300" dirty="0"/>
              <a:t>.</a:t>
            </a:r>
          </a:p>
          <a:p>
            <a:pPr lvl="0"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/>
              <a:t>H. </a:t>
            </a:r>
            <a:r>
              <a:rPr lang="en-US" sz="1300" dirty="0" err="1"/>
              <a:t>Neeman</a:t>
            </a:r>
            <a:r>
              <a:rPr lang="en-US" sz="1300" dirty="0"/>
              <a:t>, D. Akin, J. Alexander, D. Brunson, S. P. Calhoun, J. Deaton, F. </a:t>
            </a:r>
            <a:r>
              <a:rPr lang="en-US" sz="1300" dirty="0" err="1"/>
              <a:t>Fondjo</a:t>
            </a:r>
            <a:r>
              <a:rPr lang="en-US" sz="1300" dirty="0"/>
              <a:t> </a:t>
            </a:r>
            <a:r>
              <a:rPr lang="en-US" sz="1300" dirty="0" err="1"/>
              <a:t>Fotou</a:t>
            </a:r>
            <a:r>
              <a:rPr lang="en-US" sz="1300" dirty="0"/>
              <a:t>, B. George, D. </a:t>
            </a:r>
            <a:r>
              <a:rPr lang="en-US" sz="1300" dirty="0" err="1"/>
              <a:t>Gentis</a:t>
            </a:r>
            <a:r>
              <a:rPr lang="en-US" sz="1300" dirty="0"/>
              <a:t>, Z. Gray, E. </a:t>
            </a:r>
            <a:r>
              <a:rPr lang="en-US" sz="1300" dirty="0" err="1"/>
              <a:t>Huebsch</a:t>
            </a:r>
            <a:r>
              <a:rPr lang="en-US" sz="1300" dirty="0"/>
              <a:t>, G. </a:t>
            </a:r>
            <a:r>
              <a:rPr lang="en-US" sz="1300" dirty="0" err="1"/>
              <a:t>Louthan</a:t>
            </a:r>
            <a:r>
              <a:rPr lang="en-US" sz="1300" dirty="0"/>
              <a:t>, M. </a:t>
            </a:r>
            <a:r>
              <a:rPr lang="en-US" sz="1300" dirty="0" err="1"/>
              <a:t>Runion</a:t>
            </a:r>
            <a:r>
              <a:rPr lang="en-US" sz="1300" dirty="0"/>
              <a:t>, J. Snow and B. Zimmerman, 2014: “The </a:t>
            </a:r>
            <a:r>
              <a:rPr lang="en-US" sz="1300" dirty="0" err="1"/>
              <a:t>OneOklahoma</a:t>
            </a:r>
            <a:r>
              <a:rPr lang="en-US" sz="1300" dirty="0"/>
              <a:t> Friction Free Network: Towards a Multi-Institutional Science DMZ in an </a:t>
            </a:r>
            <a:r>
              <a:rPr lang="en-US" sz="1300" dirty="0" err="1"/>
              <a:t>EPSCoR</a:t>
            </a:r>
            <a:r>
              <a:rPr lang="en-US" sz="1300" dirty="0"/>
              <a:t> State.” </a:t>
            </a:r>
            <a:r>
              <a:rPr lang="en-US" sz="1300" i="1" dirty="0"/>
              <a:t>Proc. XSEDE’14</a:t>
            </a:r>
            <a:r>
              <a:rPr lang="en-US" sz="1300" dirty="0"/>
              <a:t>, article 49. DOI: </a:t>
            </a:r>
            <a:r>
              <a:rPr lang="en-US" sz="1300" u="sng" dirty="0">
                <a:hlinkClick r:id="rId6"/>
              </a:rPr>
              <a:t>10.1145/2616498.2616542</a:t>
            </a:r>
            <a:r>
              <a:rPr lang="en-US" sz="1300" dirty="0"/>
              <a:t>.</a:t>
            </a:r>
          </a:p>
          <a:p>
            <a:pPr lvl="0"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/>
              <a:t>S. P. Calhoun, D. Akin, J. Alexander, B. Zimmerman, F. Keller, B. George and H. </a:t>
            </a:r>
            <a:r>
              <a:rPr lang="en-US" sz="1300" dirty="0" err="1"/>
              <a:t>Neeman</a:t>
            </a:r>
            <a:r>
              <a:rPr lang="en-US" sz="1300" dirty="0"/>
              <a:t>, 2014: “The Oklahoma </a:t>
            </a:r>
            <a:r>
              <a:rPr lang="en-US" sz="1300" dirty="0" err="1"/>
              <a:t>PetaStore</a:t>
            </a:r>
            <a:r>
              <a:rPr lang="en-US" sz="1300" dirty="0"/>
              <a:t>: A Business Model for Big Data on a Small Budget.” </a:t>
            </a:r>
            <a:r>
              <a:rPr lang="en-US" sz="1300" i="1" dirty="0"/>
              <a:t>Proc. XSEDE’14</a:t>
            </a:r>
            <a:r>
              <a:rPr lang="en-US" sz="1300" dirty="0"/>
              <a:t>, article 48</a:t>
            </a:r>
            <a:r>
              <a:rPr lang="en-US" sz="1300" dirty="0" smtClean="0"/>
              <a:t>.      </a:t>
            </a:r>
            <a:r>
              <a:rPr lang="en-US" sz="1300" dirty="0"/>
              <a:t>DOI: </a:t>
            </a:r>
            <a:r>
              <a:rPr lang="en-US" sz="1300" u="sng" dirty="0">
                <a:hlinkClick r:id="rId7"/>
              </a:rPr>
              <a:t>10.1145/2616498.2616548</a:t>
            </a:r>
            <a:r>
              <a:rPr lang="en-US" sz="1300" dirty="0"/>
              <a:t>.</a:t>
            </a:r>
          </a:p>
          <a:p>
            <a:pPr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/>
              <a:t>C. Carley, B. McKinney, L. Sells, C. Zhao and H. </a:t>
            </a:r>
            <a:r>
              <a:rPr lang="en-US" sz="1300" dirty="0" err="1"/>
              <a:t>Neeman</a:t>
            </a:r>
            <a:r>
              <a:rPr lang="en-US" sz="1300" dirty="0"/>
              <a:t>, 2013: “Using a Shared, Remote Cluster for Teaching HPC.” </a:t>
            </a:r>
            <a:r>
              <a:rPr lang="en-US" sz="1300" i="1" dirty="0"/>
              <a:t>Proc. IEEE CLUSTER 2013</a:t>
            </a:r>
            <a:r>
              <a:rPr lang="en-US" sz="1300" dirty="0"/>
              <a:t>. DOI: </a:t>
            </a:r>
            <a:r>
              <a:rPr lang="en-US" sz="1300" u="sng" dirty="0">
                <a:hlinkClick r:id="rId8"/>
              </a:rPr>
              <a:t>10.1109/CLUSTER.2013.6702630</a:t>
            </a:r>
            <a:r>
              <a:rPr lang="en-US" sz="1300" dirty="0"/>
              <a:t>.</a:t>
            </a:r>
          </a:p>
          <a:p>
            <a:pPr lvl="0">
              <a:spcBef>
                <a:spcPts val="300"/>
              </a:spcBef>
              <a:buClrTx/>
              <a:buSzPct val="100000"/>
              <a:buFont typeface="+mj-lt"/>
              <a:buAutoNum type="arabicPeriod"/>
            </a:pPr>
            <a:r>
              <a:rPr lang="en-US" sz="1300" dirty="0" smtClean="0"/>
              <a:t>H</a:t>
            </a:r>
            <a:r>
              <a:rPr lang="en-US" sz="1300" dirty="0"/>
              <a:t>. </a:t>
            </a:r>
            <a:r>
              <a:rPr lang="en-US" sz="1300" dirty="0" err="1"/>
              <a:t>Neeman</a:t>
            </a:r>
            <a:r>
              <a:rPr lang="en-US" sz="1300" dirty="0"/>
              <a:t>, D. Brunson, J. Deaton, Z. Gray, E. </a:t>
            </a:r>
            <a:r>
              <a:rPr lang="en-US" sz="1300" dirty="0" err="1"/>
              <a:t>Huebsch</a:t>
            </a:r>
            <a:r>
              <a:rPr lang="en-US" sz="1300" dirty="0"/>
              <a:t>, D. </a:t>
            </a:r>
            <a:r>
              <a:rPr lang="en-US" sz="1300" dirty="0" err="1"/>
              <a:t>Gentis</a:t>
            </a:r>
            <a:r>
              <a:rPr lang="en-US" sz="1300" dirty="0"/>
              <a:t> and D. Horton, 2013: “The Oklahoma Cyberinfrastructure Initiative.” </a:t>
            </a:r>
            <a:r>
              <a:rPr lang="en-US" sz="1300" i="1" dirty="0"/>
              <a:t>Proc. XSEDE’13</a:t>
            </a:r>
            <a:r>
              <a:rPr lang="en-US" sz="1300" dirty="0"/>
              <a:t>, article 70</a:t>
            </a:r>
            <a:r>
              <a:rPr lang="en-US" sz="1300" dirty="0" smtClean="0"/>
              <a:t>. </a:t>
            </a:r>
            <a:r>
              <a:rPr lang="en-US" sz="1300" dirty="0"/>
              <a:t>DOI: </a:t>
            </a:r>
            <a:r>
              <a:rPr lang="en-US" sz="1300" u="sng" dirty="0">
                <a:hlinkClick r:id="rId9"/>
              </a:rPr>
              <a:t>10.1145/2484762.2484793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2002: 1.2 TFLOPs statewide, 1 Service Provider</a:t>
            </a:r>
          </a:p>
          <a:p>
            <a:r>
              <a:rPr lang="en-US" dirty="0" smtClean="0"/>
              <a:t>2005: 6.5 TFLOPs statewide, 1 Service Provider</a:t>
            </a:r>
          </a:p>
          <a:p>
            <a:r>
              <a:rPr lang="en-US" dirty="0" smtClean="0"/>
              <a:t>2008: 40 TFLOPs statewide, 2 Service Providers</a:t>
            </a:r>
          </a:p>
          <a:p>
            <a:r>
              <a:rPr lang="en-US" dirty="0" smtClean="0"/>
              <a:t>2012: 200+ TFLOPs statewide, 4 Service Providers</a:t>
            </a:r>
          </a:p>
          <a:p>
            <a:r>
              <a:rPr lang="en-US" dirty="0" smtClean="0"/>
              <a:t>2015: 400+ TFLOPs statewide, 5 Service Providers</a:t>
            </a:r>
          </a:p>
          <a:p>
            <a:r>
              <a:rPr lang="en-US" dirty="0" smtClean="0"/>
              <a:t>2016: </a:t>
            </a:r>
            <a:r>
              <a:rPr lang="en-US" dirty="0"/>
              <a:t>4</a:t>
            </a:r>
            <a:r>
              <a:rPr lang="en-US" dirty="0" smtClean="0"/>
              <a:t>00+ TFLOPs statewide, 6 Service Providers</a:t>
            </a:r>
          </a:p>
          <a:p>
            <a:r>
              <a:rPr lang="en-US" b="1" dirty="0" smtClean="0"/>
              <a:t>2018: 500+ TFLOPs statewide, 5 Service Providers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5C62D-58B0-4D92-BCA5-F25D896E396C}" type="slidenum">
              <a:rPr lang="en-US"/>
              <a:pPr/>
              <a:t>33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External Funding Summary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dirty="0"/>
              <a:t>External research funding </a:t>
            </a:r>
            <a:r>
              <a:rPr lang="en-US" dirty="0" smtClean="0"/>
              <a:t>facilitated by </a:t>
            </a:r>
            <a:r>
              <a:rPr lang="en-US" dirty="0"/>
              <a:t>OSCER          </a:t>
            </a:r>
            <a:r>
              <a:rPr lang="en-US" dirty="0" smtClean="0"/>
              <a:t>         </a:t>
            </a:r>
            <a:r>
              <a:rPr lang="en-US" dirty="0"/>
              <a:t>(Fall 2001- Fall </a:t>
            </a:r>
            <a:r>
              <a:rPr lang="en-US" dirty="0" smtClean="0"/>
              <a:t>2018): </a:t>
            </a:r>
            <a:r>
              <a:rPr lang="en-US" b="1" dirty="0" smtClean="0"/>
              <a:t>$702M total, $317M to OU </a:t>
            </a:r>
            <a:r>
              <a:rPr lang="en-US" dirty="0" smtClean="0"/>
              <a:t>(45%)</a:t>
            </a:r>
          </a:p>
          <a:p>
            <a:r>
              <a:rPr lang="en-US" dirty="0" smtClean="0"/>
              <a:t>Funded projects: </a:t>
            </a:r>
            <a:r>
              <a:rPr lang="en-US" b="1" dirty="0" smtClean="0"/>
              <a:t>540</a:t>
            </a:r>
            <a:endParaRPr lang="en-US" b="1" dirty="0"/>
          </a:p>
          <a:p>
            <a:r>
              <a:rPr lang="en-US" b="1" dirty="0" smtClean="0"/>
              <a:t>230+</a:t>
            </a:r>
            <a:r>
              <a:rPr lang="en-US" dirty="0" smtClean="0"/>
              <a:t> </a:t>
            </a:r>
            <a:r>
              <a:rPr lang="en-US" dirty="0"/>
              <a:t>OU faculty and staff in </a:t>
            </a:r>
            <a:r>
              <a:rPr lang="en-US" b="1" dirty="0" smtClean="0"/>
              <a:t>29</a:t>
            </a:r>
            <a:r>
              <a:rPr lang="en-US" dirty="0" smtClean="0"/>
              <a:t> </a:t>
            </a:r>
            <a:r>
              <a:rPr lang="en-US" dirty="0"/>
              <a:t>academic departments and  </a:t>
            </a:r>
            <a:r>
              <a:rPr lang="en-US" dirty="0" smtClean="0"/>
              <a:t>      </a:t>
            </a:r>
            <a:r>
              <a:rPr lang="en-US" b="1" dirty="0" smtClean="0"/>
              <a:t>11</a:t>
            </a:r>
            <a:r>
              <a:rPr lang="en-US" dirty="0" smtClean="0"/>
              <a:t> non-academic units</a:t>
            </a:r>
            <a:endParaRPr lang="en-US" dirty="0"/>
          </a:p>
          <a:p>
            <a:r>
              <a:rPr lang="en-US" dirty="0" smtClean="0"/>
              <a:t>Comparison: Fiscal </a:t>
            </a:r>
            <a:r>
              <a:rPr lang="en-US" dirty="0"/>
              <a:t>Year </a:t>
            </a:r>
            <a:r>
              <a:rPr lang="en-US" dirty="0" smtClean="0"/>
              <a:t>2002-18 </a:t>
            </a:r>
            <a:r>
              <a:rPr lang="en-US" dirty="0"/>
              <a:t>(July 2001 – June </a:t>
            </a:r>
            <a:r>
              <a:rPr lang="en-US" dirty="0" smtClean="0"/>
              <a:t>2018):   OU </a:t>
            </a:r>
            <a:r>
              <a:rPr lang="en-US" dirty="0"/>
              <a:t>Norman externally funded research expenditure: </a:t>
            </a:r>
            <a:r>
              <a:rPr lang="en-US" dirty="0" smtClean="0"/>
              <a:t>$1.38B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Since being founded in fall of 2001, OSCER has enabled research projects comprising </a:t>
            </a:r>
            <a:r>
              <a:rPr lang="en-US" dirty="0" smtClean="0"/>
              <a:t>                                                                   </a:t>
            </a:r>
            <a:r>
              <a:rPr lang="en-US" b="1" u="sng" dirty="0" smtClean="0"/>
              <a:t>over 1 / 5 </a:t>
            </a:r>
            <a:r>
              <a:rPr lang="en-US" b="1" u="sng" dirty="0"/>
              <a:t>of OU Norman's total externally funded research </a:t>
            </a:r>
            <a:r>
              <a:rPr lang="en-US" b="1" u="sng" dirty="0" smtClean="0"/>
              <a:t>expenditure</a:t>
            </a:r>
            <a:r>
              <a:rPr lang="en-US" dirty="0" smtClean="0"/>
              <a:t>, with an </a:t>
            </a:r>
            <a:r>
              <a:rPr lang="en-US" b="1" u="sng" dirty="0" smtClean="0"/>
              <a:t>11-to-1 return on investment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34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696" y="1246496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/>
            </a:pPr>
            <a:r>
              <a:rPr lang="en-US" sz="1250" b="1" dirty="0">
                <a:solidFill>
                  <a:srgbClr val="CC00CC"/>
                </a:solidFill>
              </a:rPr>
              <a:t>H. Neeman, L. Bartley, K. </a:t>
            </a:r>
            <a:r>
              <a:rPr lang="en-US" sz="1250" b="1" dirty="0" err="1">
                <a:solidFill>
                  <a:srgbClr val="CC00CC"/>
                </a:solidFill>
              </a:rPr>
              <a:t>Dresback</a:t>
            </a:r>
            <a:r>
              <a:rPr lang="en-US" sz="1250" b="1" dirty="0">
                <a:solidFill>
                  <a:srgbClr val="CC00CC"/>
                </a:solidFill>
              </a:rPr>
              <a:t>, A. McGovern, H. Severini, M. </a:t>
            </a:r>
            <a:r>
              <a:rPr lang="en-US" sz="1250" b="1" dirty="0" err="1">
                <a:solidFill>
                  <a:srgbClr val="CC00CC"/>
                </a:solidFill>
              </a:rPr>
              <a:t>Laufersweiler</a:t>
            </a:r>
            <a:r>
              <a:rPr lang="en-US" sz="1250" b="1" dirty="0">
                <a:solidFill>
                  <a:srgbClr val="CC00CC"/>
                </a:solidFill>
              </a:rPr>
              <a:t>, “MRI: Acquisition of a Regional Resource for Long-term Archiving of Large Scale Research Data Collections,” NSF, $968K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S</a:t>
            </a:r>
            <a:r>
              <a:rPr lang="en-US" sz="1250" dirty="0"/>
              <a:t>. </a:t>
            </a:r>
            <a:r>
              <a:rPr lang="en-US" sz="1250" dirty="0" smtClean="0"/>
              <a:t>Crowell, “</a:t>
            </a:r>
            <a:r>
              <a:rPr lang="en-US" sz="1250" dirty="0"/>
              <a:t>The OCO-2 Model </a:t>
            </a:r>
            <a:r>
              <a:rPr lang="en-US" sz="1250" dirty="0" err="1"/>
              <a:t>Intercomparison</a:t>
            </a:r>
            <a:r>
              <a:rPr lang="en-US" sz="1250" dirty="0"/>
              <a:t> </a:t>
            </a:r>
            <a:r>
              <a:rPr lang="en-US" sz="1250" dirty="0" smtClean="0"/>
              <a:t>Project,” NASA </a:t>
            </a:r>
            <a:r>
              <a:rPr lang="en-US" sz="1250" dirty="0"/>
              <a:t>Science Team for the OCO-2 </a:t>
            </a:r>
            <a:r>
              <a:rPr lang="en-US" sz="1250" dirty="0" smtClean="0"/>
              <a:t>Missions, $123K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A. </a:t>
            </a:r>
            <a:r>
              <a:rPr lang="en-US" sz="1250" dirty="0" err="1" smtClean="0"/>
              <a:t>Duerfeldt</a:t>
            </a:r>
            <a:r>
              <a:rPr lang="en-US" sz="1250" dirty="0" smtClean="0"/>
              <a:t>, ‘Hit </a:t>
            </a:r>
            <a:r>
              <a:rPr lang="en-US" sz="1250" dirty="0"/>
              <a:t>to Lead Optimization of a Systemically </a:t>
            </a:r>
            <a:r>
              <a:rPr lang="en-US" sz="1250" dirty="0" smtClean="0"/>
              <a:t>Available Treatment </a:t>
            </a:r>
            <a:r>
              <a:rPr lang="en-US" sz="1250" dirty="0"/>
              <a:t>for Diabetic </a:t>
            </a:r>
            <a:r>
              <a:rPr lang="en-US" sz="1250" dirty="0" smtClean="0"/>
              <a:t>Retinopathy,” NIH, $275K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da-DK" sz="1250" dirty="0"/>
              <a:t>A. West, A. Duerfeldt et </a:t>
            </a:r>
            <a:r>
              <a:rPr lang="da-DK" sz="1250" dirty="0" smtClean="0"/>
              <a:t>al, ”</a:t>
            </a:r>
            <a:r>
              <a:rPr lang="en-US" sz="1250" dirty="0" smtClean="0"/>
              <a:t>Structure</a:t>
            </a:r>
            <a:r>
              <a:rPr lang="en-US" sz="1250" dirty="0"/>
              <a:t>, Function, and Therapeutic Potential </a:t>
            </a:r>
            <a:r>
              <a:rPr lang="en-US" sz="1250" dirty="0" smtClean="0"/>
              <a:t>of Clostridium </a:t>
            </a:r>
            <a:r>
              <a:rPr lang="en-US" sz="1250" dirty="0"/>
              <a:t>difficile </a:t>
            </a:r>
            <a:r>
              <a:rPr lang="en-US" sz="1250" dirty="0" err="1"/>
              <a:t>Caseinolytic</a:t>
            </a:r>
            <a:r>
              <a:rPr lang="en-US" sz="1250" dirty="0"/>
              <a:t> Protease </a:t>
            </a:r>
            <a:r>
              <a:rPr lang="en-US" sz="1250" dirty="0" smtClean="0"/>
              <a:t>P,” NIH, $10.5M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G. </a:t>
            </a:r>
            <a:r>
              <a:rPr lang="en-US" sz="1250" dirty="0" smtClean="0"/>
              <a:t>Richter-</a:t>
            </a:r>
            <a:r>
              <a:rPr lang="en-US" sz="1250" dirty="0" err="1" smtClean="0"/>
              <a:t>Addo</a:t>
            </a:r>
            <a:r>
              <a:rPr lang="en-US" sz="1250" dirty="0" smtClean="0"/>
              <a:t>, “MRI</a:t>
            </a:r>
            <a:r>
              <a:rPr lang="en-US" sz="1250" dirty="0"/>
              <a:t>: Acquisition of an X-ray Diffractometer for </a:t>
            </a:r>
            <a:r>
              <a:rPr lang="en-US" sz="1250" dirty="0" smtClean="0"/>
              <a:t>Research and </a:t>
            </a:r>
            <a:r>
              <a:rPr lang="en-US" sz="1250" dirty="0"/>
              <a:t>Training in Chemical Structure-Function </a:t>
            </a:r>
            <a:r>
              <a:rPr lang="en-US" sz="1250" dirty="0" smtClean="0"/>
              <a:t>Studies,” NSF, $217K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B. </a:t>
            </a:r>
            <a:r>
              <a:rPr lang="en-US" sz="1250" dirty="0" err="1"/>
              <a:t>Uchoa</a:t>
            </a:r>
            <a:r>
              <a:rPr lang="en-US" sz="1250" dirty="0"/>
              <a:t> </a:t>
            </a:r>
            <a:r>
              <a:rPr lang="en-US" sz="1250" dirty="0" err="1" smtClean="0"/>
              <a:t>Barboza</a:t>
            </a:r>
            <a:r>
              <a:rPr lang="en-US" sz="1250" dirty="0" smtClean="0"/>
              <a:t>, “Interactions </a:t>
            </a:r>
            <a:r>
              <a:rPr lang="en-US" sz="1250" dirty="0"/>
              <a:t>and quantum effects in nodal </a:t>
            </a:r>
            <a:r>
              <a:rPr lang="en-US" sz="1250" dirty="0" smtClean="0"/>
              <a:t>materials,” NSF, $402K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S. A. </a:t>
            </a:r>
            <a:r>
              <a:rPr lang="en-US" sz="1250" dirty="0" err="1"/>
              <a:t>Shirazi</a:t>
            </a:r>
            <a:r>
              <a:rPr lang="en-US" sz="1250" dirty="0" smtClean="0"/>
              <a:t>, “Erosion/Corrosion </a:t>
            </a:r>
            <a:r>
              <a:rPr lang="en-US" sz="1250" dirty="0"/>
              <a:t>Research Center (E/CRC</a:t>
            </a:r>
            <a:r>
              <a:rPr lang="en-US" sz="1250" dirty="0" smtClean="0"/>
              <a:t>),” Industrial, $540K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S. A. </a:t>
            </a:r>
            <a:r>
              <a:rPr lang="en-US" sz="1250" dirty="0" err="1"/>
              <a:t>Shirazi</a:t>
            </a:r>
            <a:r>
              <a:rPr lang="en-US" sz="1250" dirty="0" smtClean="0"/>
              <a:t>, “Tulsa </a:t>
            </a:r>
            <a:r>
              <a:rPr lang="en-US" sz="1250" dirty="0"/>
              <a:t>University Sand Management Projects (TUSMP</a:t>
            </a:r>
            <a:r>
              <a:rPr lang="en-US" sz="1250" dirty="0" smtClean="0"/>
              <a:t>),” Various </a:t>
            </a:r>
            <a:r>
              <a:rPr lang="en-US" sz="1250" dirty="0"/>
              <a:t>Oil and Gas Producers</a:t>
            </a:r>
            <a:r>
              <a:rPr lang="en-US" sz="1250" dirty="0" smtClean="0"/>
              <a:t>, $150K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/>
              <a:t>S. </a:t>
            </a:r>
            <a:r>
              <a:rPr lang="en-US" sz="1250" dirty="0" smtClean="0"/>
              <a:t>Schroeder, “Metal </a:t>
            </a:r>
            <a:r>
              <a:rPr lang="en-US" sz="1250" dirty="0"/>
              <a:t>Ion Interactions in RNA Shapeshifters</a:t>
            </a:r>
            <a:r>
              <a:rPr lang="en-US" sz="1250" dirty="0" smtClean="0"/>
              <a:t>,” Burroughs </a:t>
            </a:r>
            <a:r>
              <a:rPr lang="en-US" sz="1250" dirty="0" err="1"/>
              <a:t>Wellcome</a:t>
            </a:r>
            <a:r>
              <a:rPr lang="en-US" sz="1250" dirty="0"/>
              <a:t> </a:t>
            </a:r>
            <a:r>
              <a:rPr lang="en-US" sz="1250" dirty="0" smtClean="0"/>
              <a:t>Fund, $9K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A. </a:t>
            </a:r>
            <a:r>
              <a:rPr lang="en-US" sz="1250" dirty="0" err="1" smtClean="0"/>
              <a:t>Duerfeldt</a:t>
            </a:r>
            <a:r>
              <a:rPr lang="en-US" sz="1250" dirty="0"/>
              <a:t>, </a:t>
            </a:r>
            <a:r>
              <a:rPr lang="en-US" sz="1250" dirty="0" smtClean="0"/>
              <a:t>“Hit </a:t>
            </a:r>
            <a:r>
              <a:rPr lang="en-US" sz="1250" dirty="0"/>
              <a:t>to Lead Optimization of a Systemically </a:t>
            </a:r>
            <a:r>
              <a:rPr lang="en-US" sz="1250" dirty="0" smtClean="0"/>
              <a:t>Available Treatment </a:t>
            </a:r>
            <a:r>
              <a:rPr lang="en-US" sz="1250" dirty="0"/>
              <a:t>for Diabetic Retinopathy Major Aim: To </a:t>
            </a:r>
            <a:r>
              <a:rPr lang="en-US" sz="1250" dirty="0" smtClean="0"/>
              <a:t>determine structure-activity </a:t>
            </a:r>
            <a:r>
              <a:rPr lang="en-US" sz="1250" dirty="0"/>
              <a:t>relationships of NCI8, a novel </a:t>
            </a:r>
            <a:r>
              <a:rPr lang="en-US" sz="1250" dirty="0" smtClean="0"/>
              <a:t>PPARα agonist,” NIH, $422K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N. Snook, M. </a:t>
            </a:r>
            <a:r>
              <a:rPr lang="en-US" sz="1250" dirty="0" err="1"/>
              <a:t>Xue</a:t>
            </a:r>
            <a:r>
              <a:rPr lang="en-US" sz="1250" dirty="0"/>
              <a:t>, Y. Jung, A. McGovern,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“Improving </a:t>
            </a:r>
            <a:r>
              <a:rPr lang="en-US" sz="1250" dirty="0"/>
              <a:t>Operational Hail Prediction through </a:t>
            </a:r>
            <a:r>
              <a:rPr lang="en-US" sz="1250" dirty="0" smtClean="0"/>
              <a:t>Machine Learning </a:t>
            </a:r>
            <a:r>
              <a:rPr lang="en-US" sz="1250" dirty="0"/>
              <a:t>from HREF and CAPS Storm-Scale Ensemble </a:t>
            </a:r>
            <a:r>
              <a:rPr lang="en-US" sz="1250" dirty="0" smtClean="0"/>
              <a:t>FV3 and </a:t>
            </a:r>
            <a:r>
              <a:rPr lang="en-US" sz="1250" dirty="0"/>
              <a:t>WRF ARW Forecasts including </a:t>
            </a:r>
            <a:r>
              <a:rPr lang="en-US" sz="1250" dirty="0" smtClean="0"/>
              <a:t>Advanced Microphysics,” NOAA, $342K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W. Freeman, </a:t>
            </a:r>
            <a:r>
              <a:rPr lang="en-US" sz="1250" dirty="0" smtClean="0"/>
              <a:t>“</a:t>
            </a:r>
            <a:r>
              <a:rPr lang="en-US" sz="1250" dirty="0" err="1" smtClean="0"/>
              <a:t>Neuroepigenomics</a:t>
            </a:r>
            <a:r>
              <a:rPr lang="en-US" sz="1250" dirty="0" smtClean="0"/>
              <a:t> </a:t>
            </a:r>
            <a:r>
              <a:rPr lang="en-US" sz="1250" dirty="0"/>
              <a:t>of Neural Stem Cell </a:t>
            </a:r>
            <a:r>
              <a:rPr lang="en-US" sz="1250" dirty="0" smtClean="0"/>
              <a:t>Aging.,” OCASCR, $232K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W. Freeman, “Sex divergence and cell specificity of </a:t>
            </a:r>
            <a:r>
              <a:rPr lang="en-US" sz="1250" dirty="0" smtClean="0"/>
              <a:t>age-related hippocampal </a:t>
            </a:r>
            <a:r>
              <a:rPr lang="en-US" sz="1250" dirty="0"/>
              <a:t>DNA </a:t>
            </a:r>
            <a:r>
              <a:rPr lang="en-US" sz="1250" dirty="0" smtClean="0"/>
              <a:t>modifications,” NIH, $75K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W. Freeman, “Dynamics of the brain epigenome with </a:t>
            </a:r>
            <a:r>
              <a:rPr lang="en-US" sz="1250" dirty="0" smtClean="0"/>
              <a:t>aging,” NIH, $960K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J. Stupak, B. Abbott, M. Strauss, P. </a:t>
            </a:r>
            <a:r>
              <a:rPr lang="en-US" sz="1250" dirty="0"/>
              <a:t>Gutierrez, “Experimental Physics Investigations using the </a:t>
            </a:r>
            <a:r>
              <a:rPr lang="en-US" sz="1250" dirty="0" smtClean="0"/>
              <a:t>ATLAS Detector </a:t>
            </a:r>
            <a:r>
              <a:rPr lang="en-US" sz="1250" dirty="0"/>
              <a:t>at the LHC</a:t>
            </a:r>
            <a:r>
              <a:rPr lang="en-US" sz="1250" dirty="0" smtClean="0"/>
              <a:t>,” DOE, $420K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B. Abbott, J. Stupak, M. </a:t>
            </a:r>
            <a:r>
              <a:rPr lang="en-US" sz="1250" dirty="0" err="1" smtClean="0"/>
              <a:t>strauss</a:t>
            </a:r>
            <a:r>
              <a:rPr lang="en-US" sz="1250" dirty="0" smtClean="0"/>
              <a:t>, P. </a:t>
            </a:r>
            <a:r>
              <a:rPr lang="en-US" sz="1250" dirty="0"/>
              <a:t>Gutierrez, “University of Oklahoma High Energy Physics</a:t>
            </a:r>
            <a:r>
              <a:rPr lang="en-US" sz="1250" dirty="0" smtClean="0"/>
              <a:t>: Experimental </a:t>
            </a:r>
            <a:r>
              <a:rPr lang="en-US" sz="1250" dirty="0"/>
              <a:t>Physics Investigations Using Colliding Beam Detectors </a:t>
            </a:r>
            <a:r>
              <a:rPr lang="en-US" sz="1250" dirty="0" smtClean="0"/>
              <a:t>at </a:t>
            </a:r>
            <a:r>
              <a:rPr lang="en-US" sz="1250" dirty="0" err="1" smtClean="0"/>
              <a:t>Fermilab</a:t>
            </a:r>
            <a:r>
              <a:rPr lang="en-US" sz="1250" dirty="0" smtClean="0"/>
              <a:t> </a:t>
            </a:r>
            <a:r>
              <a:rPr lang="en-US" sz="1250" dirty="0"/>
              <a:t>and the Large Hadron Collider (LHC) (TASK A) 2013-2016</a:t>
            </a:r>
            <a:r>
              <a:rPr lang="en-US" sz="1250" dirty="0" smtClean="0"/>
              <a:t>,” DOE, $500K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44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35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B. </a:t>
            </a:r>
            <a:r>
              <a:rPr lang="en-US" sz="1250" dirty="0" err="1" smtClean="0"/>
              <a:t>Abott</a:t>
            </a:r>
            <a:r>
              <a:rPr lang="en-US" sz="1250" dirty="0" smtClean="0"/>
              <a:t>, P. Gutierrez, M. </a:t>
            </a:r>
            <a:r>
              <a:rPr lang="en-US" sz="1250" dirty="0"/>
              <a:t>Strauss, “OU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/>
              <a:t>Contribution to the ATLAS Southwest Tier 2 Computing Center</a:t>
            </a:r>
            <a:r>
              <a:rPr lang="en-US" sz="1250" dirty="0" smtClean="0"/>
              <a:t>,” DOE, $115K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/>
              <a:t>T. Smith, A. Reinhart, K. Ortega, K. </a:t>
            </a:r>
            <a:r>
              <a:rPr lang="en-US" sz="1250" dirty="0" smtClean="0"/>
              <a:t>Calhoun, “Implementing </a:t>
            </a:r>
            <a:r>
              <a:rPr lang="en-US" sz="1250" dirty="0"/>
              <a:t>convective storm statistics from a </a:t>
            </a:r>
            <a:r>
              <a:rPr lang="en-US" sz="1250" dirty="0" smtClean="0"/>
              <a:t>large reanalysis </a:t>
            </a:r>
            <a:r>
              <a:rPr lang="en-US" sz="1250" dirty="0"/>
              <a:t>of WSR-88D data for model verification </a:t>
            </a:r>
            <a:r>
              <a:rPr lang="en-US" sz="1250" dirty="0" smtClean="0"/>
              <a:t>and forecasting </a:t>
            </a:r>
            <a:r>
              <a:rPr lang="en-US" sz="1250" dirty="0"/>
              <a:t>probabilistic </a:t>
            </a:r>
            <a:r>
              <a:rPr lang="en-US" sz="1250" dirty="0" smtClean="0"/>
              <a:t>uncertainty,” NOAA, $592K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/>
              <a:t>J Gallant (Michigan State U</a:t>
            </a:r>
            <a:r>
              <a:rPr lang="en-US" sz="1250" dirty="0" smtClean="0"/>
              <a:t>), M</a:t>
            </a:r>
            <a:r>
              <a:rPr lang="en-US" sz="1250" dirty="0"/>
              <a:t>. Markham (OU</a:t>
            </a:r>
            <a:r>
              <a:rPr lang="en-US" sz="1250" dirty="0" smtClean="0"/>
              <a:t>), </a:t>
            </a:r>
            <a:r>
              <a:rPr lang="en-US" sz="1250" dirty="0" err="1" smtClean="0"/>
              <a:t>Sawtell</a:t>
            </a:r>
            <a:r>
              <a:rPr lang="en-US" sz="1250" dirty="0" smtClean="0"/>
              <a:t> </a:t>
            </a:r>
            <a:r>
              <a:rPr lang="en-US" sz="1250" dirty="0"/>
              <a:t>(Columbia U</a:t>
            </a:r>
            <a:r>
              <a:rPr lang="en-US" sz="1250" dirty="0" smtClean="0"/>
              <a:t>), Warren </a:t>
            </a:r>
            <a:r>
              <a:rPr lang="en-US" sz="1250" dirty="0"/>
              <a:t>(Washington U St. Louis</a:t>
            </a:r>
            <a:r>
              <a:rPr lang="en-US" sz="1250" dirty="0" smtClean="0"/>
              <a:t>), </a:t>
            </a:r>
            <a:r>
              <a:rPr lang="en-US" sz="1250" dirty="0" err="1" smtClean="0"/>
              <a:t>Zakon</a:t>
            </a:r>
            <a:r>
              <a:rPr lang="en-US" sz="1250" dirty="0" smtClean="0"/>
              <a:t> </a:t>
            </a:r>
            <a:r>
              <a:rPr lang="en-US" sz="1250" dirty="0"/>
              <a:t>(U Texas</a:t>
            </a:r>
            <a:r>
              <a:rPr lang="en-US" sz="1250" dirty="0" smtClean="0"/>
              <a:t>), “IOS </a:t>
            </a:r>
            <a:r>
              <a:rPr lang="en-US" sz="1250" dirty="0"/>
              <a:t>EDGE: Enabling genotype-phenotype studies </a:t>
            </a:r>
            <a:r>
              <a:rPr lang="en-US" sz="1250" dirty="0" smtClean="0"/>
              <a:t>in weakly </a:t>
            </a:r>
            <a:r>
              <a:rPr lang="en-US" sz="1250" dirty="0"/>
              <a:t>electric fish</a:t>
            </a:r>
            <a:r>
              <a:rPr lang="en-US" sz="1250" dirty="0" smtClean="0"/>
              <a:t>.,” NSF, $1.5M (total), $279K (OU)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/>
              <a:t>M. </a:t>
            </a:r>
            <a:r>
              <a:rPr lang="en-US" sz="1250" dirty="0" smtClean="0"/>
              <a:t>Markham, “CAREER</a:t>
            </a:r>
            <a:r>
              <a:rPr lang="en-US" sz="1250" dirty="0"/>
              <a:t>: The energetic costs of active sensory </a:t>
            </a:r>
            <a:r>
              <a:rPr lang="en-US" sz="1250" dirty="0" smtClean="0"/>
              <a:t>and communication </a:t>
            </a:r>
            <a:r>
              <a:rPr lang="en-US" sz="1250" dirty="0"/>
              <a:t>signals: Integrating research and </a:t>
            </a:r>
            <a:r>
              <a:rPr lang="en-US" sz="1250" dirty="0" smtClean="0"/>
              <a:t>education through </a:t>
            </a:r>
            <a:r>
              <a:rPr lang="en-US" sz="1250" dirty="0"/>
              <a:t>organismal, cellular, and molecular </a:t>
            </a:r>
            <a:r>
              <a:rPr lang="en-US" sz="1250" dirty="0" smtClean="0"/>
              <a:t>approaches,” NSF, $719K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/>
              <a:t>D. Allen, T. </a:t>
            </a:r>
            <a:r>
              <a:rPr lang="en-US" sz="1250" dirty="0" err="1"/>
              <a:t>Neeson</a:t>
            </a:r>
            <a:r>
              <a:rPr lang="en-US" sz="1250" dirty="0"/>
              <a:t>, Y. </a:t>
            </a:r>
            <a:r>
              <a:rPr lang="en-US" sz="1250" dirty="0" smtClean="0"/>
              <a:t>Hong, “Collaborative </a:t>
            </a:r>
            <a:r>
              <a:rPr lang="en-US" sz="1250" dirty="0"/>
              <a:t>Research: MSB-FRA: Scaling Climate</a:t>
            </a:r>
            <a:r>
              <a:rPr lang="en-US" sz="1250" dirty="0" smtClean="0"/>
              <a:t>, Connectivity</a:t>
            </a:r>
            <a:r>
              <a:rPr lang="en-US" sz="1250" dirty="0"/>
              <a:t>, and Communities in </a:t>
            </a:r>
            <a:r>
              <a:rPr lang="en-US" sz="1250" dirty="0" smtClean="0"/>
              <a:t>Streams,” NSF, $1.4M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250" dirty="0" smtClean="0"/>
              <a:t>S. </a:t>
            </a:r>
            <a:r>
              <a:rPr lang="en-US" sz="1250" dirty="0" err="1" smtClean="0"/>
              <a:t>Hussaini</a:t>
            </a:r>
            <a:r>
              <a:rPr lang="en-US" sz="1250" dirty="0" smtClean="0"/>
              <a:t>, (U </a:t>
            </a:r>
            <a:r>
              <a:rPr lang="en-US" sz="1250" dirty="0"/>
              <a:t>Tulsa), </a:t>
            </a:r>
            <a:r>
              <a:rPr lang="en-US" sz="1250" dirty="0" smtClean="0"/>
              <a:t>F. </a:t>
            </a:r>
            <a:r>
              <a:rPr lang="en-US" sz="1250" dirty="0" err="1" smtClean="0"/>
              <a:t>Acquah</a:t>
            </a:r>
            <a:r>
              <a:rPr lang="en-US" sz="1250" dirty="0" smtClean="0"/>
              <a:t>, (OUHSC), B. </a:t>
            </a:r>
            <a:r>
              <a:rPr lang="en-US" sz="1250" dirty="0" err="1" smtClean="0"/>
              <a:t>Mooers</a:t>
            </a:r>
            <a:r>
              <a:rPr lang="en-US" sz="1250" dirty="0" smtClean="0"/>
              <a:t> (OUHSC), “HR18-049 </a:t>
            </a:r>
            <a:r>
              <a:rPr lang="en-US" sz="1250" dirty="0"/>
              <a:t>Discovery of </a:t>
            </a:r>
            <a:r>
              <a:rPr lang="en-US" sz="1250" dirty="0" err="1"/>
              <a:t>Indolizidine</a:t>
            </a:r>
            <a:r>
              <a:rPr lang="en-US" sz="1250" dirty="0"/>
              <a:t> (–)-237D Analogs </a:t>
            </a:r>
            <a:r>
              <a:rPr lang="en-US" sz="1250" dirty="0" smtClean="0"/>
              <a:t>as Selective </a:t>
            </a:r>
            <a:r>
              <a:rPr lang="el-GR" sz="1250" dirty="0"/>
              <a:t>α6* </a:t>
            </a:r>
            <a:r>
              <a:rPr lang="en-US" sz="1250" dirty="0"/>
              <a:t>Receptor </a:t>
            </a:r>
            <a:r>
              <a:rPr lang="en-US" sz="1250" dirty="0" smtClean="0"/>
              <a:t>Antagonists,”  OCAST, $135K (total), $13K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s-ES" sz="1250" dirty="0"/>
              <a:t>J. Salazar, N. </a:t>
            </a:r>
            <a:r>
              <a:rPr lang="es-ES" sz="1250" dirty="0" err="1"/>
              <a:t>Aboserwal</a:t>
            </a:r>
            <a:r>
              <a:rPr lang="es-ES" sz="1250" dirty="0"/>
              <a:t>, R. Palmer</a:t>
            </a:r>
            <a:r>
              <a:rPr lang="es-ES" sz="1250" dirty="0" smtClean="0"/>
              <a:t>, “</a:t>
            </a:r>
            <a:r>
              <a:rPr lang="en-US" sz="1250" dirty="0"/>
              <a:t>Shared </a:t>
            </a:r>
            <a:r>
              <a:rPr lang="en-US" sz="1250" dirty="0" smtClean="0"/>
              <a:t>Aperture Array </a:t>
            </a:r>
            <a:r>
              <a:rPr lang="en-US" sz="1250" dirty="0"/>
              <a:t>Antenna for Multiband Radar Applications</a:t>
            </a:r>
            <a:r>
              <a:rPr lang="en-US" sz="1250" dirty="0" smtClean="0"/>
              <a:t>,” </a:t>
            </a:r>
            <a:r>
              <a:rPr lang="en-US" sz="1250" dirty="0" err="1" smtClean="0"/>
              <a:t>Nanowave</a:t>
            </a:r>
            <a:r>
              <a:rPr lang="en-US" sz="1250" dirty="0" smtClean="0"/>
              <a:t> Technologies </a:t>
            </a:r>
            <a:r>
              <a:rPr lang="en-US" sz="1250" dirty="0" err="1" smtClean="0"/>
              <a:t>Inc</a:t>
            </a:r>
            <a:r>
              <a:rPr lang="en-US" sz="1250" dirty="0" smtClean="0"/>
              <a:t>, $130K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M. Yeary, R. Palmer, P. </a:t>
            </a:r>
            <a:r>
              <a:rPr lang="en-US" sz="1250" dirty="0" err="1"/>
              <a:t>Chilson</a:t>
            </a:r>
            <a:r>
              <a:rPr lang="en-US" sz="1250" dirty="0"/>
              <a:t>, “Development and Commercialization of </a:t>
            </a:r>
            <a:r>
              <a:rPr lang="en-US" sz="1250" dirty="0" smtClean="0"/>
              <a:t>a Ground-Based </a:t>
            </a:r>
            <a:r>
              <a:rPr lang="en-US" sz="1250" dirty="0"/>
              <a:t>Radar to Enable the Next-Generation of Atmospheric </a:t>
            </a:r>
            <a:r>
              <a:rPr lang="en-US" sz="1250" dirty="0" smtClean="0"/>
              <a:t>Measurements via </a:t>
            </a:r>
            <a:r>
              <a:rPr lang="en-US" sz="1250" dirty="0"/>
              <a:t>Unmanned Aircraft Systems (UAS</a:t>
            </a:r>
            <a:r>
              <a:rPr lang="en-US" sz="1250" dirty="0" smtClean="0"/>
              <a:t>),” </a:t>
            </a:r>
            <a:r>
              <a:rPr lang="en-US" sz="1250" dirty="0"/>
              <a:t>OCAST, </a:t>
            </a:r>
            <a:r>
              <a:rPr lang="en-US" sz="1250" dirty="0" smtClean="0"/>
              <a:t>$300K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 err="1" smtClean="0"/>
              <a:t>T.Yu</a:t>
            </a:r>
            <a:r>
              <a:rPr lang="en-US" sz="1250" dirty="0"/>
              <a:t>, </a:t>
            </a:r>
            <a:r>
              <a:rPr lang="en-US" sz="1250" dirty="0" err="1" smtClean="0"/>
              <a:t>B.Cheong</a:t>
            </a:r>
            <a:r>
              <a:rPr lang="en-US" sz="1250" dirty="0" smtClean="0"/>
              <a:t>, R. </a:t>
            </a:r>
            <a:r>
              <a:rPr lang="en-US" sz="1250" dirty="0"/>
              <a:t>Palmer, “Technical Support for the Procurement of </a:t>
            </a:r>
            <a:r>
              <a:rPr lang="en-US" sz="1250" dirty="0" smtClean="0"/>
              <a:t>an S-band </a:t>
            </a:r>
            <a:r>
              <a:rPr lang="en-US" sz="1250" dirty="0" err="1"/>
              <a:t>Polarimetric</a:t>
            </a:r>
            <a:r>
              <a:rPr lang="en-US" sz="1250" dirty="0"/>
              <a:t> Weather Radar,” National </a:t>
            </a:r>
            <a:r>
              <a:rPr lang="en-US" sz="1250" dirty="0" smtClean="0"/>
              <a:t>Central University</a:t>
            </a:r>
            <a:r>
              <a:rPr lang="en-US" sz="1250" dirty="0"/>
              <a:t>, </a:t>
            </a:r>
            <a:r>
              <a:rPr lang="en-US" sz="1250" dirty="0" smtClean="0"/>
              <a:t>Taiwan, $88K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R. Palmer, B. Cheong, C. Fulton, J. Salazar, H. </a:t>
            </a:r>
            <a:r>
              <a:rPr lang="en-US" sz="1250" dirty="0" err="1"/>
              <a:t>Sigmarsson</a:t>
            </a:r>
            <a:r>
              <a:rPr lang="en-US" sz="1250" dirty="0"/>
              <a:t>, M. Yeary, T. Yu</a:t>
            </a:r>
            <a:r>
              <a:rPr lang="en-US" sz="1250" dirty="0" smtClean="0"/>
              <a:t>, Y</a:t>
            </a:r>
            <a:r>
              <a:rPr lang="en-US" sz="1250" dirty="0"/>
              <a:t>. </a:t>
            </a:r>
            <a:r>
              <a:rPr lang="en-US" sz="1250" dirty="0" smtClean="0"/>
              <a:t>Zhang, </a:t>
            </a:r>
            <a:r>
              <a:rPr lang="en-US" sz="1250" dirty="0"/>
              <a:t>“Spectrum </a:t>
            </a:r>
            <a:r>
              <a:rPr lang="en-US" sz="1250" dirty="0" smtClean="0"/>
              <a:t>Efficient National </a:t>
            </a:r>
            <a:r>
              <a:rPr lang="en-US" sz="1250" dirty="0"/>
              <a:t>Surveillance Radar (SENSR) - ARRC Risk Reduction Activates</a:t>
            </a:r>
            <a:r>
              <a:rPr lang="en-US" sz="1250" dirty="0" smtClean="0"/>
              <a:t>,” NOAA, $2.22M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R. Palmer, C. Fulton, J. Salazar, H. </a:t>
            </a:r>
            <a:r>
              <a:rPr lang="en-US" sz="1250" dirty="0" err="1"/>
              <a:t>Sigmarsson</a:t>
            </a:r>
            <a:r>
              <a:rPr lang="en-US" sz="1250" dirty="0"/>
              <a:t>, </a:t>
            </a:r>
            <a:r>
              <a:rPr lang="en-US" sz="1250" dirty="0" smtClean="0"/>
              <a:t>“Spectrum </a:t>
            </a:r>
            <a:r>
              <a:rPr lang="en-US" sz="1250" dirty="0" err="1"/>
              <a:t>Ef</a:t>
            </a:r>
            <a:r>
              <a:rPr lang="en-US" sz="1250" dirty="0"/>
              <a:t>- </a:t>
            </a:r>
            <a:r>
              <a:rPr lang="en-US" sz="1250" dirty="0" err="1"/>
              <a:t>ficient</a:t>
            </a:r>
            <a:r>
              <a:rPr lang="en-US" sz="1250" dirty="0"/>
              <a:t> National Surveillance Radar (SENSR) </a:t>
            </a:r>
            <a:r>
              <a:rPr lang="en-US" sz="1250" dirty="0" smtClean="0"/>
              <a:t>- Development </a:t>
            </a:r>
            <a:r>
              <a:rPr lang="en-US" sz="1250" dirty="0"/>
              <a:t>of the All-Digital Horus </a:t>
            </a:r>
            <a:r>
              <a:rPr lang="en-US" sz="1250" dirty="0" smtClean="0"/>
              <a:t>Demonstrator,” </a:t>
            </a:r>
            <a:r>
              <a:rPr lang="en-US" sz="1250" dirty="0"/>
              <a:t>NOAA, $</a:t>
            </a:r>
            <a:r>
              <a:rPr lang="en-US" sz="1250" dirty="0" smtClean="0"/>
              <a:t>2.9M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N. Goodman, J. </a:t>
            </a:r>
            <a:r>
              <a:rPr lang="en-US" sz="1250" dirty="0" err="1"/>
              <a:t>Ruyle</a:t>
            </a:r>
            <a:r>
              <a:rPr lang="en-US" sz="1250" dirty="0"/>
              <a:t>, H. </a:t>
            </a:r>
            <a:r>
              <a:rPr lang="en-US" sz="1250" dirty="0" err="1"/>
              <a:t>Sigmarsson</a:t>
            </a:r>
            <a:r>
              <a:rPr lang="en-US" sz="1250" dirty="0"/>
              <a:t>, C. Fulton, M. Yeary, R. Palmer, J</a:t>
            </a:r>
            <a:r>
              <a:rPr lang="en-US" sz="1250" dirty="0" smtClean="0"/>
              <a:t>. Salazar, “Technologies </a:t>
            </a:r>
            <a:r>
              <a:rPr lang="en-US" sz="1250" dirty="0"/>
              <a:t>for Next-Generation Conformal </a:t>
            </a:r>
            <a:r>
              <a:rPr lang="en-US" sz="1250" dirty="0" smtClean="0"/>
              <a:t>and Reconfigurable </a:t>
            </a:r>
            <a:r>
              <a:rPr lang="en-US" sz="1250" dirty="0"/>
              <a:t>Radar Systems</a:t>
            </a:r>
            <a:r>
              <a:rPr lang="en-US" sz="1250" dirty="0" smtClean="0"/>
              <a:t>,” ONR, $3.5M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T. Yu, R. Palmer, B. </a:t>
            </a:r>
            <a:r>
              <a:rPr lang="en-US" sz="1250" dirty="0" smtClean="0"/>
              <a:t>Cheong, “Developing </a:t>
            </a:r>
            <a:r>
              <a:rPr lang="en-US" sz="1250" dirty="0"/>
              <a:t>strategies for deploying </a:t>
            </a:r>
            <a:r>
              <a:rPr lang="en-US" sz="1250" dirty="0" smtClean="0"/>
              <a:t>a network </a:t>
            </a:r>
            <a:r>
              <a:rPr lang="en-US" sz="1250" dirty="0"/>
              <a:t>of reflected-array radars</a:t>
            </a:r>
            <a:r>
              <a:rPr lang="en-US" sz="1250" dirty="0" smtClean="0"/>
              <a:t>,” </a:t>
            </a:r>
            <a:r>
              <a:rPr lang="en-US" sz="1250" dirty="0" err="1"/>
              <a:t>Weathernews</a:t>
            </a:r>
            <a:r>
              <a:rPr lang="en-US" sz="1250" dirty="0"/>
              <a:t> Inc., $</a:t>
            </a:r>
            <a:r>
              <a:rPr lang="en-US" sz="1250" dirty="0" smtClean="0"/>
              <a:t>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r>
              <a:rPr lang="en-US" sz="1250" dirty="0"/>
              <a:t>B. Cheong, R. Palmer, T. Yu, </a:t>
            </a:r>
            <a:r>
              <a:rPr lang="en-US" sz="1250" dirty="0" smtClean="0"/>
              <a:t>“Technical </a:t>
            </a:r>
            <a:r>
              <a:rPr lang="en-US" sz="1250" dirty="0"/>
              <a:t>Support for the Design and Test </a:t>
            </a:r>
            <a:r>
              <a:rPr lang="en-US" sz="1250" dirty="0" smtClean="0"/>
              <a:t>of an </a:t>
            </a:r>
            <a:r>
              <a:rPr lang="en-US" sz="1250" dirty="0"/>
              <a:t>X-Band SSPA-Based </a:t>
            </a:r>
            <a:r>
              <a:rPr lang="en-US" sz="1250" dirty="0" err="1"/>
              <a:t>Polarimetric</a:t>
            </a:r>
            <a:r>
              <a:rPr lang="en-US" sz="1250" dirty="0"/>
              <a:t> Weather Radar</a:t>
            </a:r>
            <a:r>
              <a:rPr lang="en-US" sz="1250" dirty="0" smtClean="0"/>
              <a:t>,” </a:t>
            </a:r>
            <a:r>
              <a:rPr lang="en-US" sz="1250" dirty="0" err="1" smtClean="0"/>
              <a:t>Novimet</a:t>
            </a:r>
            <a:r>
              <a:rPr lang="en-US" sz="1250" dirty="0" smtClean="0"/>
              <a:t>, $36K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68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36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/>
              <a:t>R. Palmer, C. Fulton, J. Salazar, H. </a:t>
            </a:r>
            <a:r>
              <a:rPr lang="en-US" sz="1250" dirty="0" err="1"/>
              <a:t>Sigmarsson</a:t>
            </a:r>
            <a:r>
              <a:rPr lang="en-US" sz="1250" dirty="0"/>
              <a:t>, M. </a:t>
            </a:r>
            <a:r>
              <a:rPr lang="en-US" sz="1250" dirty="0" smtClean="0"/>
              <a:t>Yeary, “Development </a:t>
            </a:r>
            <a:r>
              <a:rPr lang="en-US" sz="1250" dirty="0"/>
              <a:t>of the All-Digital Horus Radar for SENSR</a:t>
            </a:r>
            <a:r>
              <a:rPr lang="en-US" sz="1250" dirty="0" smtClean="0"/>
              <a:t>,” </a:t>
            </a:r>
            <a:r>
              <a:rPr lang="en-US" sz="1250" dirty="0"/>
              <a:t>NOAA, $3.3M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 smtClean="0"/>
              <a:t>T.  Yu and B. </a:t>
            </a:r>
            <a:r>
              <a:rPr lang="en-US" sz="1250" dirty="0"/>
              <a:t>Cheong, “Phase II: SBIR A16-028:Miniature, Software-defined Man-Portable Doppler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Radar (MPDR) for Atmospheric Measurement,” Helios Remote </a:t>
            </a:r>
            <a:r>
              <a:rPr lang="en-US" sz="1250" dirty="0" smtClean="0"/>
              <a:t>Sensing Systems </a:t>
            </a:r>
            <a:r>
              <a:rPr lang="en-US" sz="1250" dirty="0"/>
              <a:t>Inc</a:t>
            </a:r>
            <a:r>
              <a:rPr lang="en-US" sz="1250" dirty="0" smtClean="0"/>
              <a:t>., $164K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C. Zhang, F. Kong, Y. </a:t>
            </a:r>
            <a:r>
              <a:rPr lang="en-US" sz="1250" dirty="0" smtClean="0"/>
              <a:t>Jung, “Continued </a:t>
            </a:r>
            <a:r>
              <a:rPr lang="en-US" sz="1250" dirty="0"/>
              <a:t>Enhancements to FV3 Model with </a:t>
            </a:r>
            <a:r>
              <a:rPr lang="en-US" sz="1250" dirty="0" smtClean="0"/>
              <a:t>Advanced Physics </a:t>
            </a:r>
            <a:r>
              <a:rPr lang="en-US" sz="1250" dirty="0"/>
              <a:t>through CCPP and Convective-Scale </a:t>
            </a:r>
            <a:r>
              <a:rPr lang="en-US" sz="1250" dirty="0" smtClean="0"/>
              <a:t>Data Assimilation </a:t>
            </a:r>
            <a:r>
              <a:rPr lang="en-US" sz="1250" dirty="0"/>
              <a:t>into GSI and JEDI for </a:t>
            </a:r>
            <a:r>
              <a:rPr lang="en-US" sz="1250" dirty="0" smtClean="0"/>
              <a:t>Convection-Allowing Forecasting </a:t>
            </a:r>
            <a:r>
              <a:rPr lang="en-US" sz="1250" dirty="0"/>
              <a:t>and Evaluations through Hazardous </a:t>
            </a:r>
            <a:r>
              <a:rPr lang="en-US" sz="1250" dirty="0" smtClean="0"/>
              <a:t>Weather Testbed </a:t>
            </a:r>
            <a:r>
              <a:rPr lang="en-US" sz="1250" dirty="0"/>
              <a:t>towards Accelerated </a:t>
            </a:r>
            <a:r>
              <a:rPr lang="en-US" sz="1250" dirty="0" smtClean="0"/>
              <a:t>Operational,” NOAA, $200K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N. </a:t>
            </a:r>
            <a:r>
              <a:rPr lang="en-US" sz="1250" dirty="0" err="1" smtClean="0"/>
              <a:t>Kaib</a:t>
            </a:r>
            <a:r>
              <a:rPr lang="en-US" sz="1250" dirty="0"/>
              <a:t>, “The Formation and Evolution of </a:t>
            </a:r>
            <a:r>
              <a:rPr lang="en-US" sz="1250" dirty="0" smtClean="0"/>
              <a:t>Multiple </a:t>
            </a:r>
            <a:r>
              <a:rPr lang="en-US" sz="1250" dirty="0" err="1" smtClean="0"/>
              <a:t>Protostar</a:t>
            </a:r>
            <a:r>
              <a:rPr lang="en-US" sz="1250" dirty="0" smtClean="0"/>
              <a:t> Systems,” NSF, $288K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X. </a:t>
            </a:r>
            <a:r>
              <a:rPr lang="en-US" sz="1250" dirty="0" smtClean="0"/>
              <a:t>Wang, “Scale-dependent </a:t>
            </a:r>
            <a:r>
              <a:rPr lang="en-US" sz="1250" dirty="0"/>
              <a:t>Covariance Localization for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FV3GDAS 4DEnVar Data Assimilation System to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Improve Global, Hurricane and Cloud </a:t>
            </a:r>
            <a:r>
              <a:rPr lang="en-US" sz="1250" dirty="0" smtClean="0"/>
              <a:t>Predictions,” NOAA, $194K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r>
              <a:rPr lang="en-US" sz="1250" dirty="0"/>
              <a:t>L. </a:t>
            </a:r>
            <a:r>
              <a:rPr lang="en-US" sz="1250" dirty="0" err="1"/>
              <a:t>Krumholz</a:t>
            </a:r>
            <a:r>
              <a:rPr lang="en-US" sz="1250" dirty="0"/>
              <a:t>, K. D. </a:t>
            </a:r>
            <a:r>
              <a:rPr lang="en-US" sz="1250" dirty="0" err="1" smtClean="0"/>
              <a:t>Hambright</a:t>
            </a:r>
            <a:r>
              <a:rPr lang="en-US" sz="1250" dirty="0" smtClean="0"/>
              <a:t>, “Dimensions</a:t>
            </a:r>
            <a:r>
              <a:rPr lang="en-US" sz="1250" dirty="0"/>
              <a:t>: Collaborative Research</a:t>
            </a:r>
            <a:r>
              <a:rPr lang="en-US" sz="1250" dirty="0" smtClean="0"/>
              <a:t>: Leveraging </a:t>
            </a:r>
            <a:r>
              <a:rPr lang="en-US" sz="1250" dirty="0"/>
              <a:t>Biogeography and Seasonality to </a:t>
            </a:r>
            <a:r>
              <a:rPr lang="en-US" sz="1250" dirty="0" smtClean="0"/>
              <a:t>Explore Underlying </a:t>
            </a:r>
            <a:r>
              <a:rPr lang="en-US" sz="1250" dirty="0"/>
              <a:t>Mechanisms in the Biodiversity of </a:t>
            </a:r>
            <a:r>
              <a:rPr lang="en-US" sz="1250" dirty="0" smtClean="0"/>
              <a:t>the Cyanobacterial </a:t>
            </a:r>
            <a:r>
              <a:rPr lang="en-US" sz="1250" dirty="0"/>
              <a:t>Bloom Microbial </a:t>
            </a:r>
            <a:r>
              <a:rPr lang="en-US" sz="1250" dirty="0" err="1" smtClean="0"/>
              <a:t>Interactome</a:t>
            </a:r>
            <a:r>
              <a:rPr lang="en-US" sz="1250" dirty="0" smtClean="0"/>
              <a:t>,” NSF, $</a:t>
            </a:r>
            <a:r>
              <a:rPr lang="en-US" sz="1250" dirty="0"/>
              <a:t>2M (total), $</a:t>
            </a:r>
            <a:r>
              <a:rPr lang="en-US" sz="1250" dirty="0" smtClean="0"/>
              <a:t>810K </a:t>
            </a:r>
            <a:r>
              <a:rPr lang="en-US" sz="1250" dirty="0"/>
              <a:t>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/>
              <a:t>D. </a:t>
            </a:r>
            <a:r>
              <a:rPr lang="en-US" sz="1250" dirty="0" smtClean="0"/>
              <a:t>Blume, “Spin </a:t>
            </a:r>
            <a:r>
              <a:rPr lang="en-US" sz="1250" dirty="0"/>
              <a:t>and Spatial Correlations of Few-body </a:t>
            </a:r>
            <a:r>
              <a:rPr lang="en-US" sz="1250" dirty="0" smtClean="0"/>
              <a:t>Systems,” NSF, $95K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/>
              <a:t>X. Wang, Y. </a:t>
            </a:r>
            <a:r>
              <a:rPr lang="en-US" sz="1250" dirty="0" smtClean="0"/>
              <a:t>Wang, “Development </a:t>
            </a:r>
            <a:r>
              <a:rPr lang="en-US" sz="1250" dirty="0"/>
              <a:t>and Research of GSI based Dual </a:t>
            </a:r>
            <a:r>
              <a:rPr lang="en-US" sz="1250" dirty="0" smtClean="0"/>
              <a:t>Resolution </a:t>
            </a:r>
            <a:r>
              <a:rPr lang="en-US" sz="1250" dirty="0" err="1" smtClean="0"/>
              <a:t>EnVar</a:t>
            </a:r>
            <a:r>
              <a:rPr lang="en-US" sz="1250" dirty="0" smtClean="0"/>
              <a:t> </a:t>
            </a:r>
            <a:r>
              <a:rPr lang="en-US" sz="1250" dirty="0"/>
              <a:t>Data Assimilation for </a:t>
            </a:r>
            <a:r>
              <a:rPr lang="en-US" sz="1250" dirty="0" smtClean="0"/>
              <a:t>Convective-Scale,” NOAA, $106K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Y</a:t>
            </a:r>
            <a:r>
              <a:rPr lang="en-US" sz="1250" dirty="0"/>
              <a:t>. </a:t>
            </a:r>
            <a:r>
              <a:rPr lang="en-US" sz="1250" dirty="0" smtClean="0"/>
              <a:t>Shao, “Rational </a:t>
            </a:r>
            <a:r>
              <a:rPr lang="en-US" sz="1250" dirty="0"/>
              <a:t>Design of Pro-apoptotic </a:t>
            </a:r>
            <a:r>
              <a:rPr lang="en-US" sz="1250" dirty="0" err="1"/>
              <a:t>Bax</a:t>
            </a:r>
            <a:r>
              <a:rPr lang="en-US" sz="1250" dirty="0"/>
              <a:t>/</a:t>
            </a:r>
            <a:r>
              <a:rPr lang="en-US" sz="1250" dirty="0" err="1"/>
              <a:t>Bak</a:t>
            </a:r>
            <a:r>
              <a:rPr lang="en-US" sz="1250" dirty="0"/>
              <a:t> </a:t>
            </a:r>
            <a:r>
              <a:rPr lang="en-US" sz="1250" dirty="0" smtClean="0"/>
              <a:t>Inhibitors,” OK-CAST, $45K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Y</a:t>
            </a:r>
            <a:r>
              <a:rPr lang="en-US" sz="1250" dirty="0"/>
              <a:t>. </a:t>
            </a:r>
            <a:r>
              <a:rPr lang="en-US" sz="1250" dirty="0" smtClean="0"/>
              <a:t>Shao, “Accelerated </a:t>
            </a:r>
            <a:r>
              <a:rPr lang="en-US" sz="1250" dirty="0"/>
              <a:t>Free Energy Calculations on the </a:t>
            </a:r>
            <a:r>
              <a:rPr lang="en-US" sz="1250" dirty="0" smtClean="0"/>
              <a:t>Catalytic Activity </a:t>
            </a:r>
            <a:r>
              <a:rPr lang="en-US" sz="1250" dirty="0"/>
              <a:t>of Mercuric </a:t>
            </a:r>
            <a:r>
              <a:rPr lang="en-US" sz="1250" dirty="0" smtClean="0"/>
              <a:t>Reductase,” ORAU, $5K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D</a:t>
            </a:r>
            <a:r>
              <a:rPr lang="en-US" sz="1250" dirty="0"/>
              <a:t>. K. </a:t>
            </a:r>
            <a:r>
              <a:rPr lang="en-US" sz="1250" dirty="0" smtClean="0"/>
              <a:t>Walters, “Collaborative </a:t>
            </a:r>
            <a:r>
              <a:rPr lang="en-US" sz="1250" dirty="0"/>
              <a:t>Research: Development of Low </a:t>
            </a:r>
            <a:r>
              <a:rPr lang="en-US" sz="1250" dirty="0" smtClean="0"/>
              <a:t>Order Modeling </a:t>
            </a:r>
            <a:r>
              <a:rPr lang="en-US" sz="1250" dirty="0"/>
              <a:t>Methods for Oscillating Foil Energy </a:t>
            </a:r>
            <a:r>
              <a:rPr lang="en-US" sz="1250" dirty="0" smtClean="0"/>
              <a:t>Harvesting based </a:t>
            </a:r>
            <a:r>
              <a:rPr lang="en-US" sz="1250" dirty="0"/>
              <a:t>on Experimental and Computational Fluid </a:t>
            </a:r>
            <a:r>
              <a:rPr lang="en-US" sz="1250" dirty="0" smtClean="0"/>
              <a:t>Dynamics,” NSF, $160K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err="1"/>
              <a:t>Xue</a:t>
            </a:r>
            <a:r>
              <a:rPr lang="en-US" sz="1250" dirty="0"/>
              <a:t>, G. Zhang, X.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“Development and Evaluation of an Ensemble </a:t>
            </a:r>
            <a:r>
              <a:rPr lang="en-US" sz="1250" dirty="0" err="1" smtClean="0"/>
              <a:t>Kalman</a:t>
            </a:r>
            <a:r>
              <a:rPr lang="en-US" sz="1250" dirty="0" smtClean="0"/>
              <a:t> Filter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(</a:t>
            </a:r>
            <a:r>
              <a:rPr lang="en-US" sz="1250" dirty="0" err="1"/>
              <a:t>EnKF</a:t>
            </a:r>
            <a:r>
              <a:rPr lang="en-US" sz="1250" dirty="0"/>
              <a:t>)-</a:t>
            </a:r>
            <a:r>
              <a:rPr lang="en-US" sz="1250" dirty="0" smtClean="0"/>
              <a:t>Based,” Beijing </a:t>
            </a:r>
            <a:r>
              <a:rPr lang="en-US" sz="1250" dirty="0"/>
              <a:t>Meteorological </a:t>
            </a:r>
            <a:r>
              <a:rPr lang="en-US" sz="1250" dirty="0" smtClean="0"/>
              <a:t>Service, $50K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/>
              <a:t>S. </a:t>
            </a:r>
            <a:r>
              <a:rPr lang="en-US" sz="1250" dirty="0" err="1" smtClean="0"/>
              <a:t>Cavallo</a:t>
            </a:r>
            <a:r>
              <a:rPr lang="en-US" sz="1250" dirty="0" smtClean="0"/>
              <a:t>, “Tropopause </a:t>
            </a:r>
            <a:r>
              <a:rPr lang="en-US" sz="1250" dirty="0"/>
              <a:t>polar vortices and multi-scale </a:t>
            </a:r>
            <a:r>
              <a:rPr lang="en-US" sz="1250" dirty="0" smtClean="0"/>
              <a:t>Arctic predictability,” ONR, $60K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 smtClean="0"/>
              <a:t>A</a:t>
            </a:r>
            <a:r>
              <a:rPr lang="en-US" sz="1250" dirty="0"/>
              <a:t>. Johnson, X. </a:t>
            </a:r>
            <a:r>
              <a:rPr lang="en-US" sz="1250" dirty="0" smtClean="0"/>
              <a:t>Wang, “Understanding </a:t>
            </a:r>
            <a:r>
              <a:rPr lang="en-US" sz="1250" dirty="0"/>
              <a:t>and Improving the Predictability </a:t>
            </a:r>
            <a:r>
              <a:rPr lang="en-US" sz="1250" dirty="0" smtClean="0"/>
              <a:t>of Arctic </a:t>
            </a:r>
            <a:r>
              <a:rPr lang="en-US" sz="1250" dirty="0" err="1"/>
              <a:t>Meso</a:t>
            </a:r>
            <a:r>
              <a:rPr lang="en-US" sz="1250" dirty="0"/>
              <a:t>- and Synoptic-scale Cyclones </a:t>
            </a:r>
            <a:r>
              <a:rPr lang="en-US" sz="1250" dirty="0" smtClean="0"/>
              <a:t>through Multi-scale </a:t>
            </a:r>
            <a:r>
              <a:rPr lang="en-US" sz="1250" dirty="0"/>
              <a:t>Ensemble based Data Assimilation </a:t>
            </a:r>
            <a:r>
              <a:rPr lang="en-US" sz="1250" dirty="0" smtClean="0"/>
              <a:t>and Ensemble Forecast,” ONR, $162K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r>
              <a:rPr lang="en-US" sz="1250" dirty="0"/>
              <a:t>J. </a:t>
            </a:r>
            <a:r>
              <a:rPr lang="en-US" sz="1250" dirty="0" smtClean="0"/>
              <a:t>Tobin, “NRAO </a:t>
            </a:r>
            <a:r>
              <a:rPr lang="en-US" sz="1250" dirty="0"/>
              <a:t>Student Observing Support Award to </a:t>
            </a:r>
            <a:r>
              <a:rPr lang="en-US" sz="1250" dirty="0" err="1"/>
              <a:t>Nickalas</a:t>
            </a:r>
            <a:r>
              <a:rPr lang="en-US" sz="1250" dirty="0"/>
              <a:t> Reynolds</a:t>
            </a:r>
            <a:r>
              <a:rPr lang="en-US" sz="1250" dirty="0" smtClean="0"/>
              <a:t>: Are </a:t>
            </a:r>
            <a:r>
              <a:rPr lang="en-US" sz="1250" dirty="0"/>
              <a:t>Close Binaries Formed Through Disk Fragmentation</a:t>
            </a:r>
            <a:r>
              <a:rPr lang="en-US" sz="1250" dirty="0" smtClean="0"/>
              <a:t>?” NRAO, $29K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01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37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"/>
            </a:pPr>
            <a:r>
              <a:rPr lang="en-US" sz="1250" dirty="0"/>
              <a:t>H. </a:t>
            </a:r>
            <a:r>
              <a:rPr lang="en-US" sz="1250" dirty="0" smtClean="0"/>
              <a:t>Moreno, “Human-scale </a:t>
            </a:r>
            <a:r>
              <a:rPr lang="en-US" sz="1250" dirty="0"/>
              <a:t>surface energy budget and ground </a:t>
            </a:r>
            <a:r>
              <a:rPr lang="en-US" sz="1250" dirty="0" smtClean="0"/>
              <a:t>thermal responses </a:t>
            </a:r>
            <a:r>
              <a:rPr lang="en-US" sz="1250" dirty="0"/>
              <a:t>to soil moisture and vegetation change in </a:t>
            </a:r>
            <a:r>
              <a:rPr lang="en-US" sz="1250" dirty="0" smtClean="0"/>
              <a:t>flat and </a:t>
            </a:r>
            <a:r>
              <a:rPr lang="en-US" sz="1250" dirty="0"/>
              <a:t>complex </a:t>
            </a:r>
            <a:r>
              <a:rPr lang="en-US" sz="1250" dirty="0" smtClean="0"/>
              <a:t>terrain,” ARO, $92K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G. </a:t>
            </a:r>
            <a:r>
              <a:rPr lang="en-US" sz="1250" dirty="0" err="1" smtClean="0"/>
              <a:t>Kosmopoulou</a:t>
            </a:r>
            <a:r>
              <a:rPr lang="en-US" sz="1250" dirty="0" smtClean="0"/>
              <a:t>, “(</a:t>
            </a:r>
            <a:r>
              <a:rPr lang="en-US" sz="1250" dirty="0"/>
              <a:t>EAGER) Collaborative Research DCL</a:t>
            </a:r>
            <a:r>
              <a:rPr lang="en-US" sz="1250" dirty="0" smtClean="0"/>
              <a:t>: HBCU </a:t>
            </a:r>
            <a:r>
              <a:rPr lang="en-US" sz="1250" dirty="0"/>
              <a:t>Network effects, competition and survival of </a:t>
            </a:r>
            <a:r>
              <a:rPr lang="en-US" sz="1250" dirty="0" smtClean="0"/>
              <a:t>small and </a:t>
            </a:r>
            <a:r>
              <a:rPr lang="en-US" sz="1250" dirty="0"/>
              <a:t>minority owned firms in public </a:t>
            </a:r>
            <a:r>
              <a:rPr lang="en-US" sz="1250" dirty="0" smtClean="0"/>
              <a:t>procurement,” NSF, $76K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E. Martin, C. </a:t>
            </a:r>
            <a:r>
              <a:rPr lang="en-US" sz="1250" dirty="0" err="1"/>
              <a:t>Homeyer</a:t>
            </a:r>
            <a:r>
              <a:rPr lang="en-US" sz="1250" dirty="0"/>
              <a:t>, M. Richman, R. McPherson, J. </a:t>
            </a:r>
            <a:r>
              <a:rPr lang="en-US" sz="1250" dirty="0" smtClean="0"/>
              <a:t>Furtado, “PREEVENTS </a:t>
            </a:r>
            <a:r>
              <a:rPr lang="en-US" sz="1250" dirty="0"/>
              <a:t>Track 2: Collaborative </a:t>
            </a:r>
            <a:r>
              <a:rPr lang="en-US" sz="1250" dirty="0" smtClean="0"/>
              <a:t>Research: Developing </a:t>
            </a:r>
            <a:r>
              <a:rPr lang="en-US" sz="1250" dirty="0"/>
              <a:t>a Framework for Seamless Prediction </a:t>
            </a:r>
            <a:r>
              <a:rPr lang="en-US" sz="1250" dirty="0" smtClean="0"/>
              <a:t>of Sub-Seasonal </a:t>
            </a:r>
            <a:r>
              <a:rPr lang="en-US" sz="1250" dirty="0"/>
              <a:t>to Seasonal Extreme Precipitation </a:t>
            </a:r>
            <a:r>
              <a:rPr lang="en-US" sz="1250" dirty="0" smtClean="0"/>
              <a:t>Events in </a:t>
            </a:r>
            <a:r>
              <a:rPr lang="en-US" sz="1250" dirty="0"/>
              <a:t>the United </a:t>
            </a:r>
            <a:r>
              <a:rPr lang="en-US" sz="1250" dirty="0" smtClean="0"/>
              <a:t>States,” NSF, $1.8M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B. Moore, J. </a:t>
            </a:r>
            <a:r>
              <a:rPr lang="en-US" sz="1250" dirty="0" err="1"/>
              <a:t>Basara</a:t>
            </a:r>
            <a:r>
              <a:rPr lang="en-US" sz="1250" dirty="0"/>
              <a:t>, K. Brewster, K. </a:t>
            </a:r>
            <a:r>
              <a:rPr lang="en-US" sz="1250" dirty="0" err="1"/>
              <a:t>Kloesel</a:t>
            </a:r>
            <a:r>
              <a:rPr lang="en-US" sz="1250" dirty="0"/>
              <a:t>, B. </a:t>
            </a:r>
            <a:r>
              <a:rPr lang="en-US" sz="1250" dirty="0" err="1"/>
              <a:t>Illston</a:t>
            </a:r>
            <a:r>
              <a:rPr lang="en-US" sz="1250" dirty="0"/>
              <a:t>,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F. </a:t>
            </a:r>
            <a:r>
              <a:rPr lang="en-US" sz="1250" dirty="0" err="1"/>
              <a:t>Carr</a:t>
            </a:r>
            <a:r>
              <a:rPr lang="en-US" sz="1250" dirty="0"/>
              <a:t>, K. Brewster, P. </a:t>
            </a:r>
            <a:r>
              <a:rPr lang="en-US" sz="1250" dirty="0" smtClean="0"/>
              <a:t>Klein, “National </a:t>
            </a:r>
            <a:r>
              <a:rPr lang="en-US" sz="1250" dirty="0" err="1"/>
              <a:t>Mesonet</a:t>
            </a:r>
            <a:r>
              <a:rPr lang="en-US" sz="1250" dirty="0"/>
              <a:t> </a:t>
            </a:r>
            <a:r>
              <a:rPr lang="en-US" sz="1250" dirty="0" smtClean="0"/>
              <a:t>Program,” Earth Networks </a:t>
            </a:r>
            <a:r>
              <a:rPr lang="en-US" sz="1250" dirty="0" err="1" smtClean="0"/>
              <a:t>Inc</a:t>
            </a:r>
            <a:r>
              <a:rPr lang="en-US" sz="1250" dirty="0" smtClean="0"/>
              <a:t>/Stinger </a:t>
            </a:r>
            <a:r>
              <a:rPr lang="en-US" sz="1250" dirty="0" err="1"/>
              <a:t>Ghaffarian</a:t>
            </a:r>
            <a:r>
              <a:rPr lang="en-US" sz="1250" dirty="0"/>
              <a:t> </a:t>
            </a:r>
            <a:r>
              <a:rPr lang="en-US" sz="1250" dirty="0" smtClean="0"/>
              <a:t>Technologies, $744K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P. Gutierrez, M. Strauss, B. </a:t>
            </a:r>
            <a:r>
              <a:rPr lang="en-US" sz="1250" dirty="0" smtClean="0"/>
              <a:t>Abbott, “OU </a:t>
            </a:r>
            <a:r>
              <a:rPr lang="en-US" sz="1250" dirty="0"/>
              <a:t>Contribution to the ATLAS Southwest Tier 2 Computing </a:t>
            </a:r>
            <a:r>
              <a:rPr lang="en-US" sz="1250" dirty="0" smtClean="0"/>
              <a:t>Center,” DOE, $</a:t>
            </a:r>
            <a:r>
              <a:rPr lang="en-US" sz="1250" dirty="0"/>
              <a:t>148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“Investigation </a:t>
            </a:r>
            <a:r>
              <a:rPr lang="en-US" sz="1250" dirty="0"/>
              <a:t>of the effects of turbulent flow </a:t>
            </a:r>
            <a:r>
              <a:rPr lang="en-US" sz="1250" dirty="0" smtClean="0"/>
              <a:t>on energy </a:t>
            </a:r>
            <a:r>
              <a:rPr lang="en-US" sz="1250" dirty="0"/>
              <a:t>and mass transfer close to solid </a:t>
            </a:r>
            <a:r>
              <a:rPr lang="en-US" sz="1250" dirty="0" smtClean="0"/>
              <a:t>surfaces,” NSF, $326K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r>
              <a:rPr lang="en-US" sz="1250" dirty="0"/>
              <a:t>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“Stability </a:t>
            </a:r>
            <a:r>
              <a:rPr lang="en-US" sz="1250" dirty="0"/>
              <a:t>of Surfactant Systems for Oil </a:t>
            </a:r>
            <a:r>
              <a:rPr lang="en-US" sz="1250" dirty="0" smtClean="0"/>
              <a:t>Mobilization,” ACS PRF, $110K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51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K. Brewster, F. </a:t>
            </a:r>
            <a:r>
              <a:rPr lang="en-US" sz="1250" dirty="0" err="1" smtClean="0"/>
              <a:t>Carr</a:t>
            </a:r>
            <a:r>
              <a:rPr lang="en-US" sz="1250" dirty="0" smtClean="0"/>
              <a:t>, “Prototyping </a:t>
            </a:r>
            <a:r>
              <a:rPr lang="en-US" sz="1250" dirty="0"/>
              <a:t>and Evaluating Key </a:t>
            </a:r>
            <a:r>
              <a:rPr lang="en-US" sz="1250" dirty="0" smtClean="0"/>
              <a:t>Network-of-Networks Technologies: Project Extension,” NOAA, $194K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 smtClean="0"/>
              <a:t>K. </a:t>
            </a:r>
            <a:r>
              <a:rPr lang="en-US" sz="1250" dirty="0" err="1" smtClean="0"/>
              <a:t>Dresback</a:t>
            </a:r>
            <a:r>
              <a:rPr lang="en-US" sz="1250" dirty="0"/>
              <a:t>, </a:t>
            </a:r>
            <a:r>
              <a:rPr lang="en-US" sz="1250" dirty="0" smtClean="0"/>
              <a:t>R. Kolar, “Steps </a:t>
            </a:r>
            <a:r>
              <a:rPr lang="en-US" sz="1250" dirty="0"/>
              <a:t>Towards Automating River Connections and </a:t>
            </a:r>
            <a:r>
              <a:rPr lang="en-US" sz="1250" dirty="0" smtClean="0"/>
              <a:t>Addressing Precipitation </a:t>
            </a:r>
            <a:r>
              <a:rPr lang="en-US" sz="1250" dirty="0"/>
              <a:t>in </a:t>
            </a:r>
            <a:r>
              <a:rPr lang="en-US" sz="1250" dirty="0" smtClean="0"/>
              <a:t>ADCIRC,” NOAA, $101K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K. Calhoun, D. Kingfield, K. de </a:t>
            </a:r>
            <a:r>
              <a:rPr lang="en-US" sz="1250" dirty="0" err="1" smtClean="0"/>
              <a:t>Beurs</a:t>
            </a:r>
            <a:r>
              <a:rPr lang="en-US" sz="1250" dirty="0" smtClean="0"/>
              <a:t>, “Storms</a:t>
            </a:r>
            <a:r>
              <a:rPr lang="en-US" sz="1250" dirty="0"/>
              <a:t>, Forms, and Complexity of Urban </a:t>
            </a:r>
            <a:r>
              <a:rPr lang="en-US" sz="1250" dirty="0" smtClean="0"/>
              <a:t>Canopy,” NASA, $21K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K. Calhoun, 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,“Storm </a:t>
            </a:r>
            <a:r>
              <a:rPr lang="en-US" sz="1250" dirty="0"/>
              <a:t>Tracking and Lightning Cell </a:t>
            </a:r>
            <a:r>
              <a:rPr lang="en-US" sz="1250" dirty="0" smtClean="0"/>
              <a:t>Clustering Using </a:t>
            </a:r>
            <a:r>
              <a:rPr lang="en-US" sz="1250" dirty="0"/>
              <a:t>Geostationary Lightning Mapping Data </a:t>
            </a:r>
            <a:r>
              <a:rPr lang="en-US" sz="1250" dirty="0" smtClean="0"/>
              <a:t>for Data </a:t>
            </a:r>
            <a:r>
              <a:rPr lang="en-US" sz="1250" dirty="0"/>
              <a:t>Assimilation and Forecast </a:t>
            </a:r>
            <a:r>
              <a:rPr lang="en-US" sz="1250" dirty="0" smtClean="0"/>
              <a:t>Applications,” NOAA, $110K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N. </a:t>
            </a:r>
            <a:r>
              <a:rPr lang="en-US" sz="1250" dirty="0" err="1" smtClean="0"/>
              <a:t>Kaib</a:t>
            </a:r>
            <a:r>
              <a:rPr lang="en-US" sz="1250" dirty="0" smtClean="0"/>
              <a:t>, “EW </a:t>
            </a:r>
            <a:r>
              <a:rPr lang="en-US" sz="1250" dirty="0"/>
              <a:t>Step 2: Understanding the Evolution of the </a:t>
            </a:r>
            <a:r>
              <a:rPr lang="en-US" sz="1250" dirty="0" smtClean="0"/>
              <a:t>Primordial Kuiper </a:t>
            </a:r>
            <a:r>
              <a:rPr lang="en-US" sz="1250" dirty="0"/>
              <a:t>Belt During the Solar System's Early </a:t>
            </a:r>
            <a:r>
              <a:rPr lang="en-US" sz="1250" dirty="0" smtClean="0"/>
              <a:t>Years,” NASA, $315K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“Primer </a:t>
            </a:r>
            <a:r>
              <a:rPr lang="en-US" sz="1250" dirty="0"/>
              <a:t>Validation and Design </a:t>
            </a:r>
            <a:r>
              <a:rPr lang="en-US" sz="1250" dirty="0" smtClean="0"/>
              <a:t>Project,” Total S.A., $112K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B. L. Cheong, </a:t>
            </a:r>
            <a:r>
              <a:rPr lang="en-US" sz="1250" dirty="0" smtClean="0"/>
              <a:t>“The </a:t>
            </a:r>
            <a:r>
              <a:rPr lang="en-US" sz="1250" dirty="0"/>
              <a:t>Weather Butler </a:t>
            </a:r>
            <a:r>
              <a:rPr lang="en-US" sz="1250" dirty="0" smtClean="0"/>
              <a:t>Project,” </a:t>
            </a:r>
            <a:r>
              <a:rPr lang="en-US" sz="1250" dirty="0" err="1"/>
              <a:t>Weathernews</a:t>
            </a:r>
            <a:r>
              <a:rPr lang="en-US" sz="1250" dirty="0"/>
              <a:t> </a:t>
            </a:r>
            <a:r>
              <a:rPr lang="en-US" sz="1250" dirty="0" smtClean="0"/>
              <a:t>Americas </a:t>
            </a:r>
            <a:r>
              <a:rPr lang="en-US" sz="1250" dirty="0" err="1" smtClean="0"/>
              <a:t>Inc</a:t>
            </a:r>
            <a:r>
              <a:rPr lang="en-US" sz="1250" dirty="0" smtClean="0"/>
              <a:t>, $145K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r>
              <a:rPr lang="en-US" sz="1250" dirty="0"/>
              <a:t>D. Bodine, R. Palmer, S. Torres, B. L. Cheong, C. Fulton</a:t>
            </a:r>
            <a:r>
              <a:rPr lang="en-US" sz="1250" dirty="0" smtClean="0"/>
              <a:t>, “Understanding </a:t>
            </a:r>
            <a:r>
              <a:rPr lang="en-US" sz="1250" dirty="0"/>
              <a:t>the Relationship Between Tornadoes </a:t>
            </a:r>
            <a:r>
              <a:rPr lang="en-US" sz="1250" dirty="0" smtClean="0"/>
              <a:t>and Debris </a:t>
            </a:r>
            <a:r>
              <a:rPr lang="en-US" sz="1250" dirty="0"/>
              <a:t>Through Observed and Simulated Radar </a:t>
            </a:r>
            <a:r>
              <a:rPr lang="en-US" sz="1250" dirty="0" smtClean="0"/>
              <a:t>Data,” NSF, $787K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9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70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38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7"/>
            </a:pPr>
            <a:r>
              <a:rPr lang="en-US" sz="1250" dirty="0"/>
              <a:t>J. White (OSU), S. Crossley, B. </a:t>
            </a:r>
            <a:r>
              <a:rPr lang="en-US" sz="1250" dirty="0" smtClean="0"/>
              <a:t>Wang, “Understanding </a:t>
            </a:r>
            <a:r>
              <a:rPr lang="en-US" sz="1250" dirty="0"/>
              <a:t>an Active and </a:t>
            </a:r>
            <a:r>
              <a:rPr lang="en-US" sz="1250" dirty="0" smtClean="0"/>
              <a:t>Beneficial Role </a:t>
            </a:r>
            <a:r>
              <a:rPr lang="en-US" sz="1250" dirty="0"/>
              <a:t>for Water in Solid-Acid Catalyzed Hydrocarbon </a:t>
            </a:r>
            <a:r>
              <a:rPr lang="en-US" sz="1250" dirty="0" smtClean="0"/>
              <a:t>Chemistry,” $598K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M. Elwood </a:t>
            </a:r>
            <a:r>
              <a:rPr lang="en-US" sz="1250" dirty="0" smtClean="0"/>
              <a:t>Madden, "</a:t>
            </a:r>
            <a:r>
              <a:rPr lang="en-US" sz="1250" dirty="0"/>
              <a:t>Raman Spectral Database of Aqueous </a:t>
            </a:r>
            <a:r>
              <a:rPr lang="en-US" sz="1250" dirty="0" smtClean="0"/>
              <a:t>Solutions for </a:t>
            </a:r>
            <a:r>
              <a:rPr lang="en-US" sz="1250" dirty="0"/>
              <a:t>Planetary </a:t>
            </a:r>
            <a:r>
              <a:rPr lang="en-US" sz="1250" dirty="0" smtClean="0"/>
              <a:t>Science,” NASA, $381K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M</a:t>
            </a:r>
            <a:r>
              <a:rPr lang="en-US" sz="1250" dirty="0" smtClean="0"/>
              <a:t>. </a:t>
            </a:r>
            <a:r>
              <a:rPr lang="en-US" sz="1250" dirty="0"/>
              <a:t>Nanny, </a:t>
            </a:r>
            <a:r>
              <a:rPr lang="en-US" sz="1250" dirty="0" smtClean="0"/>
              <a:t>I. </a:t>
            </a:r>
            <a:r>
              <a:rPr lang="en-US" sz="1250" dirty="0"/>
              <a:t>Sellers, </a:t>
            </a:r>
            <a:r>
              <a:rPr lang="en-US" sz="1250" dirty="0" smtClean="0"/>
              <a:t>J. Vogel, J. </a:t>
            </a:r>
            <a:r>
              <a:rPr lang="en-US" sz="1250" dirty="0"/>
              <a:t>Kelly, </a:t>
            </a:r>
            <a:r>
              <a:rPr lang="en-US" sz="1250" dirty="0" smtClean="0"/>
              <a:t>R. Ramesh, “MRI</a:t>
            </a:r>
            <a:r>
              <a:rPr lang="en-US" sz="1250" dirty="0"/>
              <a:t>: Acquisition of an Inductively </a:t>
            </a:r>
            <a:r>
              <a:rPr lang="en-US" sz="1250" dirty="0" smtClean="0"/>
              <a:t>Coupled Plasma </a:t>
            </a:r>
            <a:r>
              <a:rPr lang="en-US" sz="1250" dirty="0"/>
              <a:t>Mass Spectrometer (ICP-MS) System </a:t>
            </a:r>
            <a:r>
              <a:rPr lang="en-US" sz="1250" dirty="0" smtClean="0"/>
              <a:t>to Enable </a:t>
            </a:r>
            <a:r>
              <a:rPr lang="en-US" sz="1250" dirty="0"/>
              <a:t>Elemental Analysis in Research</a:t>
            </a:r>
            <a:r>
              <a:rPr lang="en-US" sz="1250" dirty="0" smtClean="0"/>
              <a:t>, Training </a:t>
            </a:r>
            <a:r>
              <a:rPr lang="en-US" sz="1250" dirty="0"/>
              <a:t>and </a:t>
            </a:r>
            <a:r>
              <a:rPr lang="en-US" sz="1250" dirty="0" smtClean="0"/>
              <a:t>Education,” NSF, $397K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A. McGovern, C. </a:t>
            </a:r>
            <a:r>
              <a:rPr lang="en-US" sz="1250" dirty="0" err="1"/>
              <a:t>Homeyer</a:t>
            </a:r>
            <a:r>
              <a:rPr lang="en-US" sz="1250" dirty="0"/>
              <a:t>, C. Potvin, T. </a:t>
            </a:r>
            <a:r>
              <a:rPr lang="en-US" sz="1250" dirty="0" smtClean="0"/>
              <a:t>Smith, “EAGER</a:t>
            </a:r>
            <a:r>
              <a:rPr lang="en-US" sz="1250" dirty="0"/>
              <a:t>: Improving our Understanding of Supercell </a:t>
            </a:r>
            <a:r>
              <a:rPr lang="en-US" sz="1250" dirty="0" smtClean="0"/>
              <a:t>Storms through </a:t>
            </a:r>
            <a:r>
              <a:rPr lang="en-US" sz="1250" dirty="0"/>
              <a:t>Data </a:t>
            </a:r>
            <a:r>
              <a:rPr lang="en-US" sz="1250" dirty="0" smtClean="0"/>
              <a:t>Science,” NSF, $169K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 smtClean="0"/>
              <a:t>F. Wang, U</a:t>
            </a:r>
            <a:r>
              <a:rPr lang="en-US" sz="1250" dirty="0"/>
              <a:t>. </a:t>
            </a:r>
            <a:r>
              <a:rPr lang="en-US" sz="1250" dirty="0" err="1" smtClean="0"/>
              <a:t>Hansmann</a:t>
            </a:r>
            <a:r>
              <a:rPr lang="en-US" sz="1250" dirty="0"/>
              <a:t>, “Efficient and Accurate Force Fields for Computer-Aided Drug Design,” NIH, </a:t>
            </a:r>
            <a:r>
              <a:rPr lang="en-US" sz="1250" dirty="0" smtClean="0"/>
              <a:t>$448K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U. </a:t>
            </a:r>
            <a:r>
              <a:rPr lang="en-US" sz="1250" dirty="0" err="1" smtClean="0"/>
              <a:t>Hansmann</a:t>
            </a:r>
            <a:r>
              <a:rPr lang="en-US" sz="1250" dirty="0"/>
              <a:t>, </a:t>
            </a:r>
            <a:r>
              <a:rPr lang="en-US" sz="1250" dirty="0" smtClean="0"/>
              <a:t>“Structural Transitions in </a:t>
            </a:r>
            <a:r>
              <a:rPr lang="en-US" sz="1250" dirty="0"/>
              <a:t>Proteins and Protein </a:t>
            </a:r>
            <a:r>
              <a:rPr lang="en-US" sz="1250" dirty="0" smtClean="0"/>
              <a:t>Assemblies,” NIH, $1.18M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E. Bridge, J. Kelly, X. Xiao, “Enhancing and </a:t>
            </a:r>
            <a:r>
              <a:rPr lang="en-US" sz="1250" dirty="0" smtClean="0"/>
              <a:t>disseminating miniaturized tracking </a:t>
            </a:r>
            <a:r>
              <a:rPr lang="en-US" sz="1250" dirty="0"/>
              <a:t>technology for widespread use on small migratory </a:t>
            </a:r>
            <a:r>
              <a:rPr lang="en-US" sz="1250" dirty="0" smtClean="0"/>
              <a:t>songbirds,” NSF, $303K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r>
              <a:rPr lang="en-US" sz="1250" dirty="0"/>
              <a:t>M. A. </a:t>
            </a:r>
            <a:r>
              <a:rPr lang="en-US" sz="1250" dirty="0" err="1"/>
              <a:t>Terr</a:t>
            </a:r>
            <a:r>
              <a:rPr lang="en-US" sz="1250" dirty="0"/>
              <a:t> (U New Orleans), R. </a:t>
            </a:r>
            <a:r>
              <a:rPr lang="en-US" sz="1250" dirty="0" err="1"/>
              <a:t>Schmehl</a:t>
            </a:r>
            <a:r>
              <a:rPr lang="en-US" sz="1250" dirty="0"/>
              <a:t> (Tulane U), A. V. Callaghan (OU</a:t>
            </a:r>
            <a:r>
              <a:rPr lang="en-US" sz="1250" dirty="0" smtClean="0"/>
              <a:t>), J</a:t>
            </a:r>
            <a:r>
              <a:rPr lang="en-US" sz="1250" dirty="0"/>
              <a:t>. M. </a:t>
            </a:r>
            <a:r>
              <a:rPr lang="en-US" sz="1250" dirty="0" err="1"/>
              <a:t>Suflita</a:t>
            </a:r>
            <a:r>
              <a:rPr lang="en-US" sz="1250" dirty="0"/>
              <a:t> (OU), “Effect of Photochemistry on Biotransformation of Crude </a:t>
            </a:r>
            <a:r>
              <a:rPr lang="en-US" sz="1250" dirty="0" smtClean="0"/>
              <a:t>Oil,” BP, $1.47M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67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A. Fierro, E. Mansell, D. </a:t>
            </a:r>
            <a:r>
              <a:rPr lang="en-US" sz="1250" dirty="0" err="1"/>
              <a:t>MacGorman</a:t>
            </a:r>
            <a:r>
              <a:rPr lang="en-US" sz="1250" dirty="0"/>
              <a:t>, G. </a:t>
            </a:r>
            <a:r>
              <a:rPr lang="en-US" sz="1250" dirty="0" smtClean="0"/>
              <a:t>Zhao, “Assimilation </a:t>
            </a:r>
            <a:r>
              <a:rPr lang="en-US" sz="1250" dirty="0"/>
              <a:t>of High-Frequency GOES-R Geostationary </a:t>
            </a:r>
            <a:r>
              <a:rPr lang="en-US" sz="1250" dirty="0" smtClean="0"/>
              <a:t>Lightning Mapper </a:t>
            </a:r>
            <a:r>
              <a:rPr lang="en-US" sz="1250" dirty="0"/>
              <a:t>(GLM) Flash Ex-tent Density Data in GSI-Based </a:t>
            </a:r>
            <a:r>
              <a:rPr lang="en-US" sz="1250" dirty="0" err="1"/>
              <a:t>EnKF</a:t>
            </a:r>
            <a:r>
              <a:rPr lang="en-US" sz="1250" dirty="0"/>
              <a:t> and Hybrid </a:t>
            </a:r>
            <a:r>
              <a:rPr lang="en-US" sz="1250" dirty="0" smtClean="0"/>
              <a:t>for Improving </a:t>
            </a:r>
            <a:r>
              <a:rPr lang="en-US" sz="1250" dirty="0"/>
              <a:t>Convective Scale Weather </a:t>
            </a:r>
            <a:r>
              <a:rPr lang="en-US" sz="1250" dirty="0" smtClean="0"/>
              <a:t>Predictions,” NASA, $599K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r>
              <a:rPr lang="en-US" sz="1250" dirty="0"/>
              <a:t>A. Fierro, J. Gao, A. Clark, E. Mansell, C. Ziegler</a:t>
            </a:r>
            <a:r>
              <a:rPr lang="en-US" sz="1250" dirty="0" smtClean="0"/>
              <a:t>, D</a:t>
            </a:r>
            <a:r>
              <a:rPr lang="en-US" sz="1250" dirty="0"/>
              <a:t>. </a:t>
            </a:r>
            <a:r>
              <a:rPr lang="en-US" sz="1250" dirty="0" err="1"/>
              <a:t>MacGorman</a:t>
            </a:r>
            <a:r>
              <a:rPr lang="en-US" sz="1250" dirty="0"/>
              <a:t>, Y. Wang, A. </a:t>
            </a:r>
            <a:r>
              <a:rPr lang="en-US" sz="1250" dirty="0" smtClean="0"/>
              <a:t>Lai, “Real </a:t>
            </a:r>
            <a:r>
              <a:rPr lang="en-US" sz="1250" dirty="0"/>
              <a:t>time assimilation of GOES-16 total lightning </a:t>
            </a:r>
            <a:r>
              <a:rPr lang="en-US" sz="1250" dirty="0" smtClean="0"/>
              <a:t>into the </a:t>
            </a:r>
            <a:r>
              <a:rPr lang="en-US" sz="1250" dirty="0"/>
              <a:t>NSSL 3DVAR code to improve 0-12h forecasts of </a:t>
            </a:r>
            <a:r>
              <a:rPr lang="en-US" sz="1250" dirty="0" smtClean="0"/>
              <a:t>high impact </a:t>
            </a:r>
            <a:r>
              <a:rPr lang="en-US" sz="1250" dirty="0"/>
              <a:t>weather events at cloud resolving </a:t>
            </a:r>
            <a:r>
              <a:rPr lang="en-US" sz="1250" dirty="0" smtClean="0"/>
              <a:t>scales,” NOAA, $250K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r>
              <a:rPr lang="en-US" sz="1250" dirty="0"/>
              <a:t>N. </a:t>
            </a:r>
            <a:r>
              <a:rPr lang="en-US" sz="1250" dirty="0" err="1" smtClean="0"/>
              <a:t>Yussouf</a:t>
            </a:r>
            <a:r>
              <a:rPr lang="en-US" sz="1250" dirty="0" smtClean="0"/>
              <a:t>, M. </a:t>
            </a:r>
            <a:r>
              <a:rPr lang="en-US" sz="1250" dirty="0"/>
              <a:t>Erickson </a:t>
            </a:r>
            <a:r>
              <a:rPr lang="en-US" sz="1250" dirty="0" smtClean="0"/>
              <a:t>(NWS), P. Skinner, A. Fierro, K. </a:t>
            </a:r>
            <a:r>
              <a:rPr lang="en-US" sz="1250" dirty="0"/>
              <a:t>Wilson, “"Development and NWS Forecaster Evaluation of </a:t>
            </a:r>
            <a:r>
              <a:rPr lang="en-US" sz="1250" dirty="0" smtClean="0"/>
              <a:t>a Convective-scale </a:t>
            </a:r>
            <a:r>
              <a:rPr lang="en-US" sz="1250" dirty="0"/>
              <a:t>Ensemble System for </a:t>
            </a:r>
            <a:r>
              <a:rPr lang="en-US" sz="1250" dirty="0" smtClean="0"/>
              <a:t>Probabilistic Heavy </a:t>
            </a:r>
            <a:r>
              <a:rPr lang="en-US" sz="1250" dirty="0"/>
              <a:t>Rainfall and Severe Weather </a:t>
            </a:r>
            <a:r>
              <a:rPr lang="en-US" sz="1250" dirty="0" smtClean="0"/>
              <a:t>Forecasts, NOAA, $417K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r>
              <a:rPr lang="en-US" sz="1250" dirty="0"/>
              <a:t>A. </a:t>
            </a:r>
            <a:r>
              <a:rPr lang="en-US" sz="1250" dirty="0" smtClean="0"/>
              <a:t>Moore, “Preliminary </a:t>
            </a:r>
            <a:r>
              <a:rPr lang="en-US" sz="1250" dirty="0"/>
              <a:t>study of genetic diversity in Grindelia </a:t>
            </a:r>
            <a:r>
              <a:rPr lang="en-US" sz="1250" dirty="0" err="1" smtClean="0"/>
              <a:t>ciliata</a:t>
            </a:r>
            <a:r>
              <a:rPr lang="en-US" sz="1250" dirty="0" smtClean="0"/>
              <a:t>, a </a:t>
            </a:r>
            <a:r>
              <a:rPr lang="en-US" sz="1250" dirty="0"/>
              <a:t>promising biofuel crop native to </a:t>
            </a:r>
            <a:r>
              <a:rPr lang="en-US" sz="1250" dirty="0" smtClean="0"/>
              <a:t>Oklahoma,” OCAST,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/>
              <a:t>, </a:t>
            </a:r>
            <a:r>
              <a:rPr lang="en-US" sz="1250" dirty="0" smtClean="0"/>
              <a:t>B. Wang, “Hydrophobic </a:t>
            </a:r>
            <a:r>
              <a:rPr lang="en-US" sz="1250" dirty="0"/>
              <a:t>enclosures in bio-inspired </a:t>
            </a:r>
            <a:r>
              <a:rPr lang="en-US" sz="1250" dirty="0" err="1"/>
              <a:t>nanoreactors</a:t>
            </a:r>
            <a:r>
              <a:rPr lang="en-US" sz="1250" dirty="0"/>
              <a:t> for enhanced </a:t>
            </a:r>
            <a:r>
              <a:rPr lang="en-US" sz="1250" dirty="0" smtClean="0"/>
              <a:t>phase selectivity</a:t>
            </a:r>
            <a:r>
              <a:rPr lang="en-US" sz="1250" dirty="0"/>
              <a:t>. A combined experimental/theoretical </a:t>
            </a:r>
            <a:r>
              <a:rPr lang="en-US" sz="1250" dirty="0" smtClean="0"/>
              <a:t>approach,” DOE, $650K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5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16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39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0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G, Zhang, “Assimilation of High Frequency GOES-R Geostationary Lightning Mapper (GLM) Flash Ex-tent Density Data in GSI-Based </a:t>
            </a:r>
            <a:r>
              <a:rPr lang="en-US" sz="1250" dirty="0" err="1"/>
              <a:t>EnKF</a:t>
            </a:r>
            <a:r>
              <a:rPr lang="en-US" sz="1250" dirty="0"/>
              <a:t> and Hybrid for Improving Convection Scale Weather Predictions,” NOAA, $581K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0"/>
            </a:pPr>
            <a:r>
              <a:rPr lang="en-US" sz="1250" dirty="0" smtClean="0"/>
              <a:t>Y</a:t>
            </a:r>
            <a:r>
              <a:rPr lang="en-US" sz="1250" dirty="0"/>
              <a:t>. Jung and M. </a:t>
            </a:r>
            <a:r>
              <a:rPr lang="en-US" sz="1250" dirty="0" err="1"/>
              <a:t>Xue</a:t>
            </a:r>
            <a:r>
              <a:rPr lang="en-US" sz="1250" dirty="0"/>
              <a:t>, “Impact of Assimilating </a:t>
            </a:r>
            <a:r>
              <a:rPr lang="en-US" sz="1250" dirty="0" err="1"/>
              <a:t>Polarimetric</a:t>
            </a:r>
            <a:r>
              <a:rPr lang="en-US" sz="1250" dirty="0"/>
              <a:t> Phased Array Radar Observations on Convective-scale Numerical Weather Prediction Model for Severe Weather Forecasts”, NOAA, $346K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0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SzTx/>
              <a:buNone/>
            </a:pPr>
            <a:r>
              <a:rPr lang="en-US" sz="1250" dirty="0" smtClean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17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Profile 2002-2017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0960"/>
            <a:ext cx="7924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Over 4000 attendees at the previous 16 Symposia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69 in 2002, 225-350 per year thereafter, usually 275</a:t>
            </a:r>
            <a:r>
              <a:rPr lang="en-US" u="sng" dirty="0" smtClean="0"/>
              <a:t>+</a:t>
            </a:r>
            <a:r>
              <a:rPr lang="en-US" dirty="0" smtClean="0"/>
              <a:t>50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Organizations: 343 through 2017</a:t>
            </a:r>
          </a:p>
          <a:p>
            <a:pPr lvl="1">
              <a:spcBef>
                <a:spcPts val="0"/>
              </a:spcBef>
            </a:pPr>
            <a:r>
              <a:rPr lang="en-US" b="1" u="sng" dirty="0" smtClean="0"/>
              <a:t>Academic</a:t>
            </a:r>
            <a:r>
              <a:rPr lang="en-US" dirty="0" smtClean="0"/>
              <a:t>: from 122 institutions in 27 US states &amp; territories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67 institutions in 12 EPSCoR jurisdictions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35 institutions in Oklahoma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PhD-granting, masters-granting, bachelors-granting,      community colleges, career techs, high school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Historically Black University, Tribal College,                                 3 Native American Serving Non-tribal Institutions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public, private, for-profit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Industry</a:t>
            </a:r>
            <a:r>
              <a:rPr lang="en-US" dirty="0" smtClean="0"/>
              <a:t>: from 165 firms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Government</a:t>
            </a:r>
            <a:r>
              <a:rPr lang="en-US" dirty="0" smtClean="0"/>
              <a:t>: from 35 agencies (federal, state, municipal, foreign)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Non-governmental/nonprofit</a:t>
            </a:r>
            <a:r>
              <a:rPr lang="en-US" dirty="0" smtClean="0"/>
              <a:t>: from 21 organizations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40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2"/>
            </a:pPr>
            <a:r>
              <a:rPr lang="en-US" sz="1250" dirty="0" smtClean="0"/>
              <a:t>R</a:t>
            </a:r>
            <a:r>
              <a:rPr lang="en-US" sz="1250" dirty="0"/>
              <a:t>. Palmer, B. Cheong, C. Fulton, J. Salazar, H. </a:t>
            </a:r>
            <a:r>
              <a:rPr lang="en-US" sz="1250" dirty="0" err="1"/>
              <a:t>Sigmarsson</a:t>
            </a:r>
            <a:r>
              <a:rPr lang="en-US" sz="1250" dirty="0"/>
              <a:t>, M. </a:t>
            </a:r>
            <a:r>
              <a:rPr lang="en-US" sz="1250" dirty="0" err="1"/>
              <a:t>Yeary</a:t>
            </a:r>
            <a:r>
              <a:rPr lang="en-US" sz="1250" dirty="0"/>
              <a:t>, T. Yu, Y. Zhang, “,” NOAA NSSL, </a:t>
            </a:r>
            <a:r>
              <a:rPr lang="en-US" sz="1250" dirty="0" smtClean="0"/>
              <a:t>$2.51M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/>
              <a:t>T. Yu, J. Salazar, C. Fulton, H. Bluestein, R. Palmer, B. Cheong, M. </a:t>
            </a:r>
            <a:r>
              <a:rPr lang="en-US" sz="1250" dirty="0" err="1"/>
              <a:t>Biggerstaff</a:t>
            </a:r>
            <a:r>
              <a:rPr lang="en-US" sz="1250" dirty="0"/>
              <a:t>, B. </a:t>
            </a:r>
            <a:r>
              <a:rPr lang="en-US" sz="1250" dirty="0" err="1"/>
              <a:t>Isom</a:t>
            </a:r>
            <a:r>
              <a:rPr lang="en-US" sz="1250" dirty="0"/>
              <a:t>, J. </a:t>
            </a:r>
            <a:r>
              <a:rPr lang="en-US" sz="1250" dirty="0" err="1"/>
              <a:t>Kurdzo</a:t>
            </a:r>
            <a:r>
              <a:rPr lang="en-US" sz="1250" dirty="0"/>
              <a:t>, R. </a:t>
            </a:r>
            <a:r>
              <a:rPr lang="en-US" sz="1250" dirty="0" err="1"/>
              <a:t>Doviak</a:t>
            </a:r>
            <a:r>
              <a:rPr lang="en-US" sz="1250" dirty="0"/>
              <a:t>, X. Wang, M. </a:t>
            </a:r>
            <a:r>
              <a:rPr lang="en-US" sz="1250" dirty="0" err="1"/>
              <a:t>Yeary</a:t>
            </a:r>
            <a:r>
              <a:rPr lang="en-US" sz="1250" dirty="0"/>
              <a:t>, “MRI: Development of C-band Mobile </a:t>
            </a:r>
            <a:r>
              <a:rPr lang="en-US" sz="1250" dirty="0" err="1"/>
              <a:t>Polarimetric</a:t>
            </a:r>
            <a:r>
              <a:rPr lang="en-US" sz="1250" dirty="0"/>
              <a:t> Imaging Radar,” NSF, $</a:t>
            </a:r>
            <a:r>
              <a:rPr lang="en-US" sz="1250" dirty="0" smtClean="0"/>
              <a:t>3.1M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/>
              <a:t>R. Palmer, B. Cheong, C. Fulton, J. Salazar, H. </a:t>
            </a:r>
            <a:r>
              <a:rPr lang="en-US" sz="1250" dirty="0" err="1"/>
              <a:t>Sigmarsson</a:t>
            </a:r>
            <a:r>
              <a:rPr lang="en-US" sz="1250" dirty="0"/>
              <a:t>, M. </a:t>
            </a:r>
            <a:r>
              <a:rPr lang="en-US" sz="1250" dirty="0" err="1"/>
              <a:t>Yeary</a:t>
            </a:r>
            <a:r>
              <a:rPr lang="en-US" sz="1250" dirty="0"/>
              <a:t>, T. Yu, G. Zhang, Y. </a:t>
            </a:r>
            <a:r>
              <a:rPr lang="en-US" sz="1250" dirty="0" smtClean="0"/>
              <a:t>Zhang</a:t>
            </a:r>
            <a:r>
              <a:rPr lang="en-US" sz="1250" dirty="0"/>
              <a:t>, “ARRC Demonstrator Development Activities for the MPAR Program: CPPAR and Horus,” </a:t>
            </a:r>
            <a:r>
              <a:rPr lang="en-US" sz="1250" dirty="0" smtClean="0"/>
              <a:t>NOAA NSSL $2.42M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/>
              <a:t>R. Palmer, B. Cheong, “Electromagnetic Sensor Research &amp; Development,” </a:t>
            </a:r>
            <a:r>
              <a:rPr lang="en-US" sz="1250" dirty="0" err="1" smtClean="0"/>
              <a:t>Nanowave</a:t>
            </a:r>
            <a:r>
              <a:rPr lang="en-US" sz="1250" dirty="0" smtClean="0"/>
              <a:t> Technologies, </a:t>
            </a:r>
            <a:r>
              <a:rPr lang="en-US" sz="1250" dirty="0"/>
              <a:t>$</a:t>
            </a:r>
            <a:r>
              <a:rPr lang="en-US" sz="1250" dirty="0" smtClean="0"/>
              <a:t>1.5M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 smtClean="0"/>
              <a:t>S. Wolff, J. </a:t>
            </a:r>
            <a:r>
              <a:rPr lang="en-US" sz="1250" dirty="0" err="1" smtClean="0"/>
              <a:t>Bottum</a:t>
            </a:r>
            <a:r>
              <a:rPr lang="en-US" sz="1250" dirty="0" smtClean="0"/>
              <a:t>, D Atkins, H. </a:t>
            </a:r>
            <a:r>
              <a:rPr lang="en-US" sz="1250" dirty="0"/>
              <a:t>Neeman, “EAGER: Fact-Gathering and Planning for a </a:t>
            </a:r>
            <a:r>
              <a:rPr lang="en-US" sz="1250" dirty="0" smtClean="0"/>
              <a:t>National-Scale </a:t>
            </a:r>
            <a:r>
              <a:rPr lang="en-US" sz="1250" dirty="0" err="1" smtClean="0"/>
              <a:t>Cyberpractitioner</a:t>
            </a:r>
            <a:r>
              <a:rPr lang="en-US" sz="1250" dirty="0" smtClean="0"/>
              <a:t> Program,” NSF, $41K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 smtClean="0"/>
              <a:t>G. </a:t>
            </a:r>
            <a:r>
              <a:rPr lang="en-US" sz="1250" dirty="0"/>
              <a:t>Monaco et al, “The Role of Regional Organizations in Improving </a:t>
            </a:r>
            <a:r>
              <a:rPr lang="en-US" sz="1250" dirty="0" smtClean="0"/>
              <a:t>Access to </a:t>
            </a:r>
            <a:r>
              <a:rPr lang="en-US" sz="1250" dirty="0"/>
              <a:t>the National Computational </a:t>
            </a:r>
            <a:r>
              <a:rPr lang="en-US" sz="1250" dirty="0" smtClean="0"/>
              <a:t>Infrastructure,” NSF, $50K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r>
              <a:rPr lang="en-US" sz="1250" dirty="0"/>
              <a:t>J. Towns et al, “XSEDE: </a:t>
            </a:r>
            <a:r>
              <a:rPr lang="en-US" sz="1250" dirty="0" err="1"/>
              <a:t>eXtreme</a:t>
            </a:r>
            <a:r>
              <a:rPr lang="en-US" sz="1250" dirty="0"/>
              <a:t> Science and Engineering Discovery Environment (supplement),” NSF $3.7M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2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 smtClean="0"/>
              <a:t>J. </a:t>
            </a:r>
            <a:r>
              <a:rPr lang="en-US" sz="1250" dirty="0" err="1" smtClean="0"/>
              <a:t>Bottum</a:t>
            </a:r>
            <a:r>
              <a:rPr lang="en-US" sz="1250" dirty="0" smtClean="0"/>
              <a:t>, M. </a:t>
            </a:r>
            <a:r>
              <a:rPr lang="en-US" sz="1250" dirty="0" err="1" smtClean="0"/>
              <a:t>Livny</a:t>
            </a:r>
            <a:r>
              <a:rPr lang="en-US" sz="1250" dirty="0" smtClean="0"/>
              <a:t>, H. Neeman, N. </a:t>
            </a:r>
            <a:r>
              <a:rPr lang="en-US" sz="1250" dirty="0" err="1" smtClean="0"/>
              <a:t>Tsinoremas</a:t>
            </a:r>
            <a:r>
              <a:rPr lang="en-US" sz="1250" dirty="0"/>
              <a:t>, “RCN: Advancing Research and Education </a:t>
            </a:r>
            <a:r>
              <a:rPr lang="en-US" sz="1250" dirty="0" smtClean="0"/>
              <a:t>Through National </a:t>
            </a:r>
            <a:r>
              <a:rPr lang="en-US" sz="1250" dirty="0"/>
              <a:t>Network of Campus Research </a:t>
            </a:r>
            <a:r>
              <a:rPr lang="en-US" sz="1250" dirty="0" smtClean="0"/>
              <a:t>Computing Infrastructures </a:t>
            </a:r>
            <a:r>
              <a:rPr lang="en-US" sz="1250" dirty="0"/>
              <a:t>– The </a:t>
            </a:r>
            <a:r>
              <a:rPr lang="en-US" sz="1250" dirty="0" err="1"/>
              <a:t>CaRC</a:t>
            </a:r>
            <a:r>
              <a:rPr lang="en-US" sz="1250" dirty="0"/>
              <a:t> </a:t>
            </a:r>
            <a:r>
              <a:rPr lang="en-US" sz="1250" dirty="0" smtClean="0"/>
              <a:t>Consortium,” NSF, $748K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 smtClean="0"/>
              <a:t>J. </a:t>
            </a:r>
            <a:r>
              <a:rPr lang="en-US" sz="1250" dirty="0"/>
              <a:t>Towns et al, “XSEDE 2.0: Integrating, Enabling and Enhancing </a:t>
            </a:r>
            <a:r>
              <a:rPr lang="en-US" sz="1250" dirty="0" smtClean="0"/>
              <a:t>National Cyberinfrastructure </a:t>
            </a:r>
            <a:r>
              <a:rPr lang="en-US" sz="1250" dirty="0"/>
              <a:t>with Expanding Community </a:t>
            </a:r>
            <a:r>
              <a:rPr lang="en-US" sz="1250" dirty="0" smtClean="0"/>
              <a:t>Involvement,” NSF, $110M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 smtClean="0"/>
              <a:t>J. Neeman, J. </a:t>
            </a:r>
            <a:r>
              <a:rPr lang="en-US" sz="1250" dirty="0" err="1" smtClean="0"/>
              <a:t>Bottum</a:t>
            </a:r>
            <a:r>
              <a:rPr lang="en-US" sz="1250" dirty="0" smtClean="0"/>
              <a:t>, D. Atkins, D. Brunson, S. </a:t>
            </a:r>
            <a:r>
              <a:rPr lang="en-US" sz="1250" dirty="0"/>
              <a:t>Wolff, “Cyberinfrastructure Leadership </a:t>
            </a:r>
            <a:r>
              <a:rPr lang="en-US" sz="1250" dirty="0" smtClean="0"/>
              <a:t>Academy,” NSF, $49K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/>
              <a:t>, “Technical Support to the Storm-Scale Numerical Weather Prediction Capability for Shenzhen Meteorological Bureau,” Shenzhen Institute of Advanced Technology, Chinese Academy of </a:t>
            </a:r>
            <a:r>
              <a:rPr lang="en-US" sz="1250" dirty="0" smtClean="0"/>
              <a:t>Sciences, $173K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/>
              <a:t>B. </a:t>
            </a:r>
            <a:r>
              <a:rPr lang="en-US" sz="1250" dirty="0" err="1"/>
              <a:t>Wawrik</a:t>
            </a:r>
            <a:r>
              <a:rPr lang="en-US" sz="1250" dirty="0"/>
              <a:t>, Z. Yang, L. </a:t>
            </a:r>
            <a:r>
              <a:rPr lang="en-US" sz="1250" dirty="0" smtClean="0"/>
              <a:t>Atkinson, “Collaborative </a:t>
            </a:r>
            <a:r>
              <a:rPr lang="en-US" sz="1250" dirty="0"/>
              <a:t>Research: </a:t>
            </a:r>
            <a:r>
              <a:rPr lang="en-US" sz="1250" dirty="0" err="1"/>
              <a:t>Creatine</a:t>
            </a:r>
            <a:r>
              <a:rPr lang="en-US" sz="1250" dirty="0"/>
              <a:t> Cycling </a:t>
            </a:r>
            <a:r>
              <a:rPr lang="en-US" sz="1250" dirty="0" smtClean="0"/>
              <a:t>in Marine </a:t>
            </a:r>
            <a:r>
              <a:rPr lang="en-US" sz="1250" dirty="0"/>
              <a:t>Bacterial and Phytoplankton </a:t>
            </a:r>
            <a:r>
              <a:rPr lang="en-US" sz="1250" dirty="0" smtClean="0"/>
              <a:t>Assemblages,” NSF, $362K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/>
              <a:t>E. </a:t>
            </a:r>
            <a:r>
              <a:rPr lang="en-US" sz="1250" dirty="0" smtClean="0"/>
              <a:t>Bridge, “Life </a:t>
            </a:r>
            <a:r>
              <a:rPr lang="en-US" sz="1250" dirty="0"/>
              <a:t>history, kinship, and the evolution of alternative female reproductive </a:t>
            </a:r>
            <a:r>
              <a:rPr lang="en-US" sz="1250" dirty="0" smtClean="0"/>
              <a:t>strategies,” $3K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9"/>
            </a:pPr>
            <a:r>
              <a:rPr lang="en-US" sz="1250" dirty="0"/>
              <a:t>M. </a:t>
            </a:r>
            <a:r>
              <a:rPr lang="en-US" sz="1250" dirty="0" err="1" smtClean="0"/>
              <a:t>Biggerstaff</a:t>
            </a:r>
            <a:r>
              <a:rPr lang="en-US" sz="1250" dirty="0" smtClean="0"/>
              <a:t>;, “Optimizing </a:t>
            </a:r>
            <a:r>
              <a:rPr lang="en-US" sz="1250" dirty="0"/>
              <a:t>radar guidance for triggered </a:t>
            </a:r>
            <a:r>
              <a:rPr lang="en-US" sz="1250" dirty="0" smtClean="0"/>
              <a:t>lightning,” DARPA, $200K</a:t>
            </a: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9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41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6"/>
            </a:pPr>
            <a:r>
              <a:rPr lang="en-US" sz="1250" dirty="0"/>
              <a:t>C. </a:t>
            </a:r>
            <a:r>
              <a:rPr lang="en-US" sz="1250" dirty="0" smtClean="0"/>
              <a:t>Ziegler, M</a:t>
            </a:r>
            <a:r>
              <a:rPr lang="en-US" sz="1250" dirty="0"/>
              <a:t>. </a:t>
            </a:r>
            <a:r>
              <a:rPr lang="en-US" sz="1250" dirty="0" err="1"/>
              <a:t>Biggerstaff</a:t>
            </a:r>
            <a:r>
              <a:rPr lang="en-US" sz="1250" dirty="0"/>
              <a:t>, M. </a:t>
            </a:r>
            <a:r>
              <a:rPr lang="en-US" sz="1250" dirty="0" err="1" smtClean="0"/>
              <a:t>Coniglio</a:t>
            </a:r>
            <a:r>
              <a:rPr lang="en-US" sz="1250" dirty="0" smtClean="0"/>
              <a:t>., “Measurement </a:t>
            </a:r>
            <a:r>
              <a:rPr lang="en-US" sz="1250" dirty="0"/>
              <a:t>and analysis of nocturnal mesoscale convective systems and </a:t>
            </a:r>
            <a:r>
              <a:rPr lang="en-US" sz="1250" dirty="0" smtClean="0"/>
              <a:t>their stable </a:t>
            </a:r>
            <a:r>
              <a:rPr lang="en-US" sz="1250" dirty="0"/>
              <a:t>boundary layer environment during </a:t>
            </a:r>
            <a:r>
              <a:rPr lang="en-US" sz="1250" dirty="0" smtClean="0"/>
              <a:t>PECAN,” NSF,. </a:t>
            </a:r>
            <a:r>
              <a:rPr lang="en-US" sz="1250" dirty="0"/>
              <a:t>$</a:t>
            </a:r>
            <a:r>
              <a:rPr lang="en-US" sz="1250" dirty="0" smtClean="0"/>
              <a:t>583K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/>
              <a:t> M. </a:t>
            </a:r>
            <a:r>
              <a:rPr lang="en-US" sz="1250" dirty="0" err="1"/>
              <a:t>Biggerstaff</a:t>
            </a:r>
            <a:r>
              <a:rPr lang="en-US" sz="1250" dirty="0" smtClean="0"/>
              <a:t>;,“Impact </a:t>
            </a:r>
            <a:r>
              <a:rPr lang="en-US" sz="1250" dirty="0"/>
              <a:t>of cloud dynamics on chemical and </a:t>
            </a:r>
            <a:r>
              <a:rPr lang="en-US" sz="1250" dirty="0" smtClean="0"/>
              <a:t>electrical properties </a:t>
            </a:r>
            <a:r>
              <a:rPr lang="en-US" sz="1250" dirty="0"/>
              <a:t>of storms observed during </a:t>
            </a:r>
            <a:r>
              <a:rPr lang="en-US" sz="1250" dirty="0" smtClean="0"/>
              <a:t>DC3,” NSF, $661K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 smtClean="0"/>
              <a:t>K. Nicholas, “Deoxygenation </a:t>
            </a:r>
            <a:r>
              <a:rPr lang="en-US" sz="1250" dirty="0"/>
              <a:t>and Reductive Coupling of </a:t>
            </a:r>
            <a:r>
              <a:rPr lang="en-US" sz="1250" dirty="0" smtClean="0"/>
              <a:t>Alcohols Catalyzed </a:t>
            </a:r>
            <a:r>
              <a:rPr lang="en-US" sz="1250" dirty="0"/>
              <a:t>by Oxo-Metal </a:t>
            </a:r>
            <a:r>
              <a:rPr lang="en-US" sz="1250" dirty="0" smtClean="0"/>
              <a:t>Complexes,” NSF</a:t>
            </a:r>
            <a:r>
              <a:rPr lang="en-US" sz="1250" dirty="0"/>
              <a:t>. </a:t>
            </a:r>
            <a:r>
              <a:rPr lang="en-US" sz="1250" dirty="0" smtClean="0"/>
              <a:t>$405K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 smtClean="0"/>
              <a:t>S. </a:t>
            </a:r>
            <a:r>
              <a:rPr lang="en-US" sz="1250" dirty="0"/>
              <a:t>Schroeder, N. </a:t>
            </a:r>
            <a:r>
              <a:rPr lang="en-US" sz="1250" dirty="0" err="1" smtClean="0"/>
              <a:t>Sloat</a:t>
            </a:r>
            <a:r>
              <a:rPr lang="en-US" sz="1250" dirty="0"/>
              <a:t>,</a:t>
            </a:r>
            <a:r>
              <a:rPr lang="en-US" sz="1250" dirty="0" smtClean="0"/>
              <a:t> “Blue </a:t>
            </a:r>
            <a:r>
              <a:rPr lang="en-US" sz="1250" dirty="0"/>
              <a:t>Water Student Internship </a:t>
            </a:r>
            <a:r>
              <a:rPr lang="en-US" sz="1250" dirty="0" smtClean="0"/>
              <a:t>Program,” $5K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/>
              <a:t>S. </a:t>
            </a:r>
            <a:r>
              <a:rPr lang="en-US" sz="1250" dirty="0" smtClean="0"/>
              <a:t>Schroeder, “Protein </a:t>
            </a:r>
            <a:r>
              <a:rPr lang="en-US" sz="1250" dirty="0"/>
              <a:t>and Metal Ion Binding in Viral </a:t>
            </a:r>
            <a:r>
              <a:rPr lang="en-US" sz="1250" dirty="0" smtClean="0"/>
              <a:t>RNA, HIV Accessory and Regulatory Complexes (HARC),” NIH, $25K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 smtClean="0"/>
              <a:t>L. Ding, “RII </a:t>
            </a:r>
            <a:r>
              <a:rPr lang="en-US" sz="1250" dirty="0"/>
              <a:t>Track-2 FEC: Innovative, Broadly Accessible Tools </a:t>
            </a:r>
            <a:r>
              <a:rPr lang="en-US" sz="1250" dirty="0" smtClean="0"/>
              <a:t>for Brain </a:t>
            </a:r>
            <a:r>
              <a:rPr lang="en-US" sz="1250" dirty="0"/>
              <a:t>Imaging, Decoding, and </a:t>
            </a:r>
            <a:r>
              <a:rPr lang="en-US" sz="1250" dirty="0" smtClean="0"/>
              <a:t>Modulation,” NSF, $6M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 smtClean="0"/>
              <a:t>L. Ding, “Development </a:t>
            </a:r>
            <a:r>
              <a:rPr lang="en-US" sz="1250" dirty="0"/>
              <a:t>of Imaging and EEG Biomarkers to </a:t>
            </a:r>
            <a:r>
              <a:rPr lang="en-US" sz="1250" dirty="0" smtClean="0"/>
              <a:t>Refine Neuromodulation </a:t>
            </a:r>
            <a:r>
              <a:rPr lang="en-US" sz="1250" dirty="0"/>
              <a:t>Treatment Targets in </a:t>
            </a:r>
            <a:r>
              <a:rPr lang="en-US" sz="1250" dirty="0" err="1" smtClean="0"/>
              <a:t>MdDS</a:t>
            </a:r>
            <a:r>
              <a:rPr lang="en-US" sz="1250" dirty="0" smtClean="0"/>
              <a:t>,” LIBR via </a:t>
            </a:r>
            <a:r>
              <a:rPr lang="en-US" sz="1250" dirty="0" err="1" smtClean="0"/>
              <a:t>NdDS</a:t>
            </a:r>
            <a:r>
              <a:rPr lang="en-US" sz="1250" dirty="0" smtClean="0"/>
              <a:t>, </a:t>
            </a:r>
            <a:r>
              <a:rPr lang="en-US" sz="1250" dirty="0" err="1" smtClean="0"/>
              <a:t>subaward</a:t>
            </a:r>
            <a:r>
              <a:rPr lang="en-US" sz="1250" dirty="0" smtClean="0"/>
              <a:t> PI, $55K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6"/>
            </a:pPr>
            <a:r>
              <a:rPr lang="en-US" sz="1250" dirty="0" smtClean="0"/>
              <a:t>L. Ding, “Development </a:t>
            </a:r>
            <a:r>
              <a:rPr lang="en-US" sz="1250" dirty="0"/>
              <a:t>of the EEG </a:t>
            </a:r>
            <a:r>
              <a:rPr lang="en-US" sz="1250" dirty="0" err="1"/>
              <a:t>Neuroergonomics</a:t>
            </a:r>
            <a:r>
              <a:rPr lang="en-US" sz="1250" dirty="0"/>
              <a:t> Toolbox or </a:t>
            </a:r>
            <a:r>
              <a:rPr lang="en-US" sz="1250" dirty="0" smtClean="0"/>
              <a:t>EEGNT,” FAA, $243K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4"/>
            </a:pPr>
            <a:r>
              <a:rPr lang="en-US" sz="1250" dirty="0" smtClean="0"/>
              <a:t>J</a:t>
            </a:r>
            <a:r>
              <a:rPr lang="en-US" sz="1250" dirty="0"/>
              <a:t>. P. Shaffer, “Atom Surface Interactions and Hybrid Quantum Systems for Quantum Engineering Applications</a:t>
            </a:r>
            <a:r>
              <a:rPr lang="en-US" sz="1250" dirty="0" smtClean="0"/>
              <a:t>,” AFOSR, $750K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J. P. </a:t>
            </a:r>
            <a:r>
              <a:rPr lang="en-US" sz="1250" dirty="0" smtClean="0"/>
              <a:t>Shaffer, “High Sensitivity Absolute Electric Field Sensing with Atoms,” National </a:t>
            </a:r>
            <a:r>
              <a:rPr lang="en-US" sz="1250" dirty="0"/>
              <a:t>Reconnaissance </a:t>
            </a:r>
            <a:r>
              <a:rPr lang="en-US" sz="1250" dirty="0" smtClean="0"/>
              <a:t>Office, $309K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 smtClean="0"/>
              <a:t>J</a:t>
            </a:r>
            <a:r>
              <a:rPr lang="en-US" sz="1250" dirty="0"/>
              <a:t>. P. </a:t>
            </a:r>
            <a:r>
              <a:rPr lang="en-US" sz="1250" dirty="0" smtClean="0"/>
              <a:t>Shaffer, “Control </a:t>
            </a:r>
            <a:r>
              <a:rPr lang="en-US" sz="1250" dirty="0"/>
              <a:t>of Rydberg Interactions and Exotic States of Matter</a:t>
            </a:r>
            <a:r>
              <a:rPr lang="en-US" sz="1250" dirty="0" smtClean="0"/>
              <a:t>,” NSF, $472K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M. J. </a:t>
            </a:r>
            <a:r>
              <a:rPr lang="en-US" sz="1250" dirty="0" smtClean="0"/>
              <a:t>Wenger, “Building </a:t>
            </a:r>
            <a:r>
              <a:rPr lang="en-US" sz="1250" dirty="0"/>
              <a:t>a unified theory methodology </a:t>
            </a:r>
            <a:r>
              <a:rPr lang="en-US" sz="1250" dirty="0" smtClean="0"/>
              <a:t>for identification </a:t>
            </a:r>
            <a:r>
              <a:rPr lang="en-US" sz="1250" dirty="0"/>
              <a:t>of elementary cognitive systems</a:t>
            </a:r>
            <a:r>
              <a:rPr lang="en-US" sz="1250" dirty="0" smtClean="0"/>
              <a:t>,” NSF, $364K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B. </a:t>
            </a:r>
            <a:r>
              <a:rPr lang="en-US" sz="1250" dirty="0" smtClean="0"/>
              <a:t>Wang et al, “High </a:t>
            </a:r>
            <a:r>
              <a:rPr lang="en-US" sz="1250" dirty="0"/>
              <a:t>Efficiency Flexible Dilute Nitrides Solar </a:t>
            </a:r>
            <a:r>
              <a:rPr lang="en-US" sz="1250" dirty="0" smtClean="0"/>
              <a:t>Cells for </a:t>
            </a:r>
            <a:r>
              <a:rPr lang="en-US" sz="1250" dirty="0"/>
              <a:t>Space </a:t>
            </a:r>
            <a:r>
              <a:rPr lang="en-US" sz="1250" dirty="0" smtClean="0"/>
              <a:t>Applications,” NASA EPSCoR, $750K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D. </a:t>
            </a:r>
            <a:r>
              <a:rPr lang="en-US" sz="1250" dirty="0" err="1" smtClean="0"/>
              <a:t>LaDue</a:t>
            </a:r>
            <a:r>
              <a:rPr lang="en-US" sz="1250" dirty="0" smtClean="0"/>
              <a:t>, “REU </a:t>
            </a:r>
            <a:r>
              <a:rPr lang="en-US" sz="1250" dirty="0"/>
              <a:t>Site: Real-World Research Experiences at the National Weather </a:t>
            </a:r>
            <a:r>
              <a:rPr lang="en-US" sz="1250" dirty="0" smtClean="0"/>
              <a:t>Center,” NSF, $885K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K. </a:t>
            </a:r>
            <a:r>
              <a:rPr lang="en-US" sz="1250" dirty="0" err="1" smtClean="0"/>
              <a:t>Marfurt</a:t>
            </a:r>
            <a:r>
              <a:rPr lang="en-US" sz="1250" dirty="0" smtClean="0"/>
              <a:t>, “3D </a:t>
            </a:r>
            <a:r>
              <a:rPr lang="en-US" sz="1250" dirty="0"/>
              <a:t>Seismic Attribute Analysis using AASPI </a:t>
            </a:r>
            <a:r>
              <a:rPr lang="en-US" sz="1250" dirty="0" err="1"/>
              <a:t>Prestack</a:t>
            </a:r>
            <a:r>
              <a:rPr lang="en-US" sz="1250" dirty="0"/>
              <a:t> </a:t>
            </a:r>
            <a:r>
              <a:rPr lang="en-US" sz="1250" dirty="0" smtClean="0"/>
              <a:t>Technology,” Korea </a:t>
            </a:r>
            <a:r>
              <a:rPr lang="en-US" sz="1250" dirty="0"/>
              <a:t>Institute of Geoscience Mineral </a:t>
            </a:r>
            <a:r>
              <a:rPr lang="en-US" sz="1250" dirty="0" smtClean="0"/>
              <a:t>Resources,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B. </a:t>
            </a:r>
            <a:r>
              <a:rPr lang="en-US" sz="1250" dirty="0" smtClean="0"/>
              <a:t>Moore, “National </a:t>
            </a:r>
            <a:r>
              <a:rPr lang="en-US" sz="1250" dirty="0" err="1"/>
              <a:t>Mesonet</a:t>
            </a:r>
            <a:r>
              <a:rPr lang="en-US" sz="1250" dirty="0"/>
              <a:t> Program </a:t>
            </a:r>
            <a:r>
              <a:rPr lang="en-US" sz="1250" dirty="0" smtClean="0"/>
              <a:t>2015-2018,” Global </a:t>
            </a:r>
            <a:r>
              <a:rPr lang="en-US" sz="1250" dirty="0"/>
              <a:t>Science Technology </a:t>
            </a:r>
            <a:r>
              <a:rPr lang="en-US" sz="1250" dirty="0" err="1" smtClean="0"/>
              <a:t>Inc</a:t>
            </a:r>
            <a:r>
              <a:rPr lang="en-US" sz="1250" dirty="0" smtClean="0"/>
              <a:t>, $473K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04"/>
            </a:pPr>
            <a:r>
              <a:rPr lang="en-US" sz="1250" dirty="0"/>
              <a:t>S. </a:t>
            </a:r>
            <a:r>
              <a:rPr lang="en-US" sz="1250" dirty="0" err="1" smtClean="0"/>
              <a:t>Cavallo</a:t>
            </a:r>
            <a:r>
              <a:rPr lang="en-US" sz="1250" dirty="0" smtClean="0"/>
              <a:t>, “Multi-scale </a:t>
            </a:r>
            <a:r>
              <a:rPr lang="en-US" sz="1250" dirty="0"/>
              <a:t>Predictability with a New </a:t>
            </a:r>
            <a:r>
              <a:rPr lang="en-US" sz="1250" dirty="0" smtClean="0"/>
              <a:t>Coupled Non-hydrostatic </a:t>
            </a:r>
            <a:r>
              <a:rPr lang="en-US" sz="1250" dirty="0"/>
              <a:t>global model over the </a:t>
            </a:r>
            <a:r>
              <a:rPr lang="en-US" sz="1250" dirty="0" smtClean="0"/>
              <a:t>Arctic,” DOD-ONR, $273K</a:t>
            </a: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19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42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3"/>
            </a:pPr>
            <a:r>
              <a:rPr lang="en-US" sz="1250" dirty="0"/>
              <a:t>X. </a:t>
            </a:r>
            <a:r>
              <a:rPr lang="en-US" sz="1250" dirty="0" smtClean="0"/>
              <a:t>Chen, “Multi-scale validation of </a:t>
            </a:r>
            <a:r>
              <a:rPr lang="en-US" sz="1250" dirty="0"/>
              <a:t>earthquake source parameters to resolve </a:t>
            </a:r>
            <a:r>
              <a:rPr lang="en-US" sz="1250" dirty="0" smtClean="0"/>
              <a:t>any spatial</a:t>
            </a:r>
            <a:r>
              <a:rPr lang="en-US" sz="1250" dirty="0"/>
              <a:t>, temporal or </a:t>
            </a:r>
            <a:r>
              <a:rPr lang="en-US" sz="1250" dirty="0" smtClean="0"/>
              <a:t>magnitude-dependent variability </a:t>
            </a:r>
            <a:r>
              <a:rPr lang="en-US" sz="1250" dirty="0"/>
              <a:t>at </a:t>
            </a:r>
            <a:r>
              <a:rPr lang="en-US" sz="1250" dirty="0" err="1"/>
              <a:t>Parkfield</a:t>
            </a:r>
            <a:r>
              <a:rPr lang="en-US" sz="1250" dirty="0"/>
              <a:t>, </a:t>
            </a:r>
            <a:r>
              <a:rPr lang="en-US" sz="1250" dirty="0" smtClean="0"/>
              <a:t>CA, “NSF, $224K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/>
              <a:t>J. </a:t>
            </a:r>
            <a:r>
              <a:rPr lang="en-US" sz="1250" dirty="0" err="1" smtClean="0"/>
              <a:t>Ruyle</a:t>
            </a:r>
            <a:r>
              <a:rPr lang="en-US" sz="1250" dirty="0" smtClean="0"/>
              <a:t>, “Electrically </a:t>
            </a:r>
            <a:r>
              <a:rPr lang="en-US" sz="1250" dirty="0"/>
              <a:t>Small Antenna Design </a:t>
            </a:r>
            <a:r>
              <a:rPr lang="en-US" sz="1250" dirty="0" smtClean="0"/>
              <a:t>Tool,” U.S</a:t>
            </a:r>
            <a:r>
              <a:rPr lang="en-US" sz="1250" dirty="0"/>
              <a:t>. Federal </a:t>
            </a:r>
            <a:r>
              <a:rPr lang="en-US" sz="1250" dirty="0" err="1" smtClean="0"/>
              <a:t>Govt</a:t>
            </a:r>
            <a:r>
              <a:rPr lang="en-US" sz="1250" dirty="0" smtClean="0"/>
              <a:t>, $110K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/>
              <a:t>J. </a:t>
            </a:r>
            <a:r>
              <a:rPr lang="en-US" sz="1250" dirty="0" err="1" smtClean="0"/>
              <a:t>Ruyle</a:t>
            </a:r>
            <a:r>
              <a:rPr lang="en-US" sz="1250" dirty="0" smtClean="0"/>
              <a:t>, “Two-Dimensionality </a:t>
            </a:r>
            <a:r>
              <a:rPr lang="en-US" sz="1250" dirty="0"/>
              <a:t>for Conformal Multi-Platform </a:t>
            </a:r>
            <a:r>
              <a:rPr lang="en-US" sz="1250" dirty="0" smtClean="0"/>
              <a:t>Use,” DARPA, $499K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 smtClean="0"/>
              <a:t>X</a:t>
            </a:r>
            <a:r>
              <a:rPr lang="en-US" sz="1250" dirty="0"/>
              <a:t>. </a:t>
            </a:r>
            <a:r>
              <a:rPr lang="en-US" sz="1250" dirty="0" smtClean="0"/>
              <a:t>Wang, “Ensemble </a:t>
            </a:r>
            <a:r>
              <a:rPr lang="en-US" sz="1250" dirty="0" err="1"/>
              <a:t>Kalman</a:t>
            </a:r>
            <a:r>
              <a:rPr lang="en-US" sz="1250" dirty="0"/>
              <a:t> Filter and Hybrid Data </a:t>
            </a:r>
            <a:r>
              <a:rPr lang="en-US" sz="1250" dirty="0" smtClean="0"/>
              <a:t>Assimilation for Convective-Scale,” $73K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 smtClean="0"/>
              <a:t>X</a:t>
            </a:r>
            <a:r>
              <a:rPr lang="en-US" sz="1250" dirty="0"/>
              <a:t>. </a:t>
            </a:r>
            <a:r>
              <a:rPr lang="en-US" sz="1250" dirty="0" smtClean="0"/>
              <a:t>Wang, “Developing </a:t>
            </a:r>
            <a:r>
              <a:rPr lang="en-US" sz="1250" dirty="0"/>
              <a:t>and Evaluating GSI-based </a:t>
            </a:r>
            <a:r>
              <a:rPr lang="en-US" sz="1250" dirty="0" err="1" smtClean="0"/>
              <a:t>EnKF-Variational</a:t>
            </a:r>
            <a:r>
              <a:rPr lang="en-US" sz="1250" dirty="0" smtClean="0"/>
              <a:t> Hybrid </a:t>
            </a:r>
            <a:r>
              <a:rPr lang="en-US" sz="1250" dirty="0"/>
              <a:t>Data Assimilation for NCEP NAMRR to </a:t>
            </a:r>
            <a:r>
              <a:rPr lang="en-US" sz="1250" dirty="0" smtClean="0"/>
              <a:t>Improve Convection-Allowing </a:t>
            </a:r>
            <a:r>
              <a:rPr lang="en-US" sz="1250" dirty="0"/>
              <a:t>Hazardous Weather </a:t>
            </a:r>
            <a:r>
              <a:rPr lang="en-US" sz="1250" dirty="0" smtClean="0"/>
              <a:t>Forecast,” NOAA, $123K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 smtClean="0"/>
              <a:t>X</a:t>
            </a:r>
            <a:r>
              <a:rPr lang="en-US" sz="1250" dirty="0"/>
              <a:t>. </a:t>
            </a:r>
            <a:r>
              <a:rPr lang="en-US" sz="1250" dirty="0" smtClean="0"/>
              <a:t>Wang, “Hybrid </a:t>
            </a:r>
            <a:r>
              <a:rPr lang="en-US" sz="1250" dirty="0"/>
              <a:t>Data Assimilation for </a:t>
            </a:r>
            <a:r>
              <a:rPr lang="en-US" sz="1250" dirty="0" smtClean="0"/>
              <a:t>Convective-Scale,” NOAA, $99K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/>
              <a:t>X. </a:t>
            </a:r>
            <a:r>
              <a:rPr lang="en-US" sz="1250" dirty="0" smtClean="0"/>
              <a:t>Wang, “Improving </a:t>
            </a:r>
            <a:r>
              <a:rPr lang="en-US" sz="1250" dirty="0"/>
              <a:t>Global and Hurricane Prediction </a:t>
            </a:r>
            <a:r>
              <a:rPr lang="en-US" sz="1250" dirty="0" smtClean="0"/>
              <a:t>b Using </a:t>
            </a:r>
            <a:r>
              <a:rPr lang="en-US" sz="1250" dirty="0"/>
              <a:t>Minimum-Cost Large Ensemble </a:t>
            </a:r>
            <a:r>
              <a:rPr lang="en-US" sz="1250" dirty="0" smtClean="0"/>
              <a:t>in GFS </a:t>
            </a:r>
            <a:r>
              <a:rPr lang="en-US" sz="1250" dirty="0"/>
              <a:t>4DEnVar Hybrid Data Assimilation </a:t>
            </a:r>
            <a:r>
              <a:rPr lang="en-US" sz="1250" dirty="0" smtClean="0"/>
              <a:t>System,” NOAA, $389K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 smtClean="0"/>
              <a:t>X</a:t>
            </a:r>
            <a:r>
              <a:rPr lang="en-US" sz="1250" dirty="0"/>
              <a:t>. </a:t>
            </a:r>
            <a:r>
              <a:rPr lang="en-US" sz="1250" dirty="0" smtClean="0"/>
              <a:t>Wang, “</a:t>
            </a:r>
            <a:r>
              <a:rPr lang="en-US" sz="1250" dirty="0" err="1" smtClean="0"/>
              <a:t>Tzero</a:t>
            </a:r>
            <a:r>
              <a:rPr lang="en-US" sz="1250" dirty="0" smtClean="0"/>
              <a:t> Revolution,” </a:t>
            </a:r>
            <a:r>
              <a:rPr lang="en-US" sz="1250" dirty="0" err="1" smtClean="0"/>
              <a:t>Weathernews</a:t>
            </a:r>
            <a:r>
              <a:rPr lang="en-US" sz="1250" dirty="0" smtClean="0"/>
              <a:t> </a:t>
            </a:r>
            <a:r>
              <a:rPr lang="en-US" sz="1250" dirty="0"/>
              <a:t>Americas, Inc</a:t>
            </a:r>
            <a:r>
              <a:rPr lang="en-US" sz="1250" dirty="0" smtClean="0"/>
              <a:t>., $59K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3"/>
            </a:pPr>
            <a:r>
              <a:rPr lang="en-US" sz="1250" dirty="0" smtClean="0"/>
              <a:t>X</a:t>
            </a:r>
            <a:r>
              <a:rPr lang="en-US" sz="1250" dirty="0"/>
              <a:t>. </a:t>
            </a:r>
            <a:r>
              <a:rPr lang="en-US" sz="1250" dirty="0" smtClean="0"/>
              <a:t>Wang, “Improving </a:t>
            </a:r>
            <a:r>
              <a:rPr lang="en-US" sz="1250" dirty="0"/>
              <a:t>the Understanding and </a:t>
            </a:r>
            <a:r>
              <a:rPr lang="en-US" sz="1250" dirty="0" smtClean="0"/>
              <a:t>Prediction of </a:t>
            </a:r>
            <a:r>
              <a:rPr lang="en-US" sz="1250" dirty="0"/>
              <a:t>Nocturnal Convection through Advance </a:t>
            </a:r>
            <a:r>
              <a:rPr lang="en-US" sz="1250" dirty="0" smtClean="0"/>
              <a:t>Data Assimilation </a:t>
            </a:r>
            <a:r>
              <a:rPr lang="en-US" sz="1250" dirty="0"/>
              <a:t>and Ensemble Simulation in </a:t>
            </a:r>
            <a:r>
              <a:rPr lang="en-US" sz="1250" dirty="0" smtClean="0"/>
              <a:t>PECAN,” NSF, $602K</a:t>
            </a:r>
            <a:endParaRPr lang="en-US" sz="1250" dirty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2"/>
            </a:pPr>
            <a:r>
              <a:rPr lang="en-US" sz="1250" dirty="0"/>
              <a:t>J. </a:t>
            </a:r>
            <a:r>
              <a:rPr lang="en-US" sz="1250" dirty="0" smtClean="0"/>
              <a:t>Dyer, “Heart </a:t>
            </a:r>
            <a:r>
              <a:rPr lang="en-US" sz="1250" dirty="0"/>
              <a:t>Rate Variability Assessment as an Indicator of </a:t>
            </a:r>
            <a:r>
              <a:rPr lang="en-US" sz="1250" dirty="0" smtClean="0"/>
              <a:t>Health,” OUHSC, $121K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smtClean="0"/>
              <a:t>Zaman, “Southern </a:t>
            </a:r>
            <a:r>
              <a:rPr lang="en-US" sz="1250" dirty="0"/>
              <a:t>Plains Transportation Center (SPTC</a:t>
            </a:r>
            <a:r>
              <a:rPr lang="en-US" sz="1250" dirty="0" smtClean="0"/>
              <a:t>),” USDOT, $7.7M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smtClean="0"/>
              <a:t>Zaman, “Matching </a:t>
            </a:r>
            <a:r>
              <a:rPr lang="en-US" sz="1250" dirty="0"/>
              <a:t>Support for The Southern Plains Transportation </a:t>
            </a:r>
            <a:r>
              <a:rPr lang="en-US" sz="1250" dirty="0" smtClean="0"/>
              <a:t>Center,” State </a:t>
            </a:r>
            <a:r>
              <a:rPr lang="en-US" sz="1250" dirty="0"/>
              <a:t>of Oklahoma, </a:t>
            </a:r>
            <a:r>
              <a:rPr lang="en-US" sz="1250" dirty="0" err="1" smtClean="0"/>
              <a:t>Dept</a:t>
            </a:r>
            <a:r>
              <a:rPr lang="en-US" sz="1250" dirty="0" smtClean="0"/>
              <a:t> </a:t>
            </a:r>
            <a:r>
              <a:rPr lang="en-US" sz="1250" dirty="0"/>
              <a:t>of </a:t>
            </a:r>
            <a:r>
              <a:rPr lang="en-US" sz="1250" dirty="0" smtClean="0"/>
              <a:t>Transportation, $3M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/>
              <a:t>K. De </a:t>
            </a:r>
            <a:r>
              <a:rPr lang="en-US" sz="1250" dirty="0" err="1" smtClean="0"/>
              <a:t>Beurs</a:t>
            </a:r>
            <a:r>
              <a:rPr lang="en-US" sz="1250" dirty="0" smtClean="0"/>
              <a:t>, “Storms</a:t>
            </a:r>
            <a:r>
              <a:rPr lang="en-US" sz="1250" dirty="0"/>
              <a:t>, Forms, and Complexity of the Urban </a:t>
            </a:r>
            <a:r>
              <a:rPr lang="en-US" sz="1250" dirty="0" smtClean="0"/>
              <a:t>Canopy: How </a:t>
            </a:r>
            <a:r>
              <a:rPr lang="en-US" sz="1250" dirty="0"/>
              <a:t>Land Use, Settlement Patterns, and the Shapes </a:t>
            </a:r>
            <a:r>
              <a:rPr lang="en-US" sz="1250" dirty="0" smtClean="0"/>
              <a:t>of Cities </a:t>
            </a:r>
            <a:r>
              <a:rPr lang="en-US" sz="1250" dirty="0"/>
              <a:t>Influence Severe </a:t>
            </a:r>
            <a:r>
              <a:rPr lang="en-US" sz="1250" dirty="0" smtClean="0"/>
              <a:t>Weather,” NASA, $437K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E. Baron, “Models </a:t>
            </a:r>
            <a:r>
              <a:rPr lang="en-US" sz="1250" dirty="0"/>
              <a:t>of Interacting Supernovae: Probing the </a:t>
            </a:r>
            <a:r>
              <a:rPr lang="en-US" sz="1250" dirty="0" smtClean="0"/>
              <a:t>Circumstellar Environment,” NASA, $381K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A. Fierro, K. Calhoun, E. Mansell, C. Ziegler, 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J. </a:t>
            </a:r>
            <a:r>
              <a:rPr lang="en-US" sz="1250" dirty="0"/>
              <a:t>Gao, </a:t>
            </a:r>
            <a:r>
              <a:rPr lang="en-US" sz="1250" dirty="0" smtClean="0"/>
              <a:t>“Assimilation </a:t>
            </a:r>
            <a:r>
              <a:rPr lang="en-US" sz="1250" dirty="0"/>
              <a:t>of GOES-R total lightning into GSI to </a:t>
            </a:r>
            <a:r>
              <a:rPr lang="en-US" sz="1250" dirty="0" smtClean="0"/>
              <a:t>improve short-term </a:t>
            </a:r>
            <a:r>
              <a:rPr lang="en-US" sz="1250" dirty="0"/>
              <a:t>forecasts of high impact weather events at cloud resolving </a:t>
            </a:r>
            <a:r>
              <a:rPr lang="en-US" sz="1250" dirty="0" smtClean="0"/>
              <a:t>scales,” NOAA, $230K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/>
              <a:t>, </a:t>
            </a:r>
            <a:r>
              <a:rPr lang="en-US" sz="1250" dirty="0" smtClean="0"/>
              <a:t>K. Brewster</a:t>
            </a:r>
            <a:r>
              <a:rPr lang="en-US" sz="1250" dirty="0"/>
              <a:t>, </a:t>
            </a:r>
            <a:r>
              <a:rPr lang="en-US" sz="1250" dirty="0" smtClean="0"/>
              <a:t>Y. Jung, , “Advanced </a:t>
            </a:r>
            <a:r>
              <a:rPr lang="en-US" sz="1250" dirty="0"/>
              <a:t>Data Assimilation and Prediction Research for Convective-Scale </a:t>
            </a:r>
            <a:r>
              <a:rPr lang="en-US" sz="1250" dirty="0" smtClean="0"/>
              <a:t>‘Warn-on-Forecast’,” NOAA, $450K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22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/>
              <a:t>, </a:t>
            </a:r>
            <a:r>
              <a:rPr lang="en-US" sz="1250" dirty="0" smtClean="0"/>
              <a:t>F. Kong</a:t>
            </a:r>
            <a:r>
              <a:rPr lang="en-US" sz="1250" dirty="0"/>
              <a:t>, </a:t>
            </a:r>
            <a:r>
              <a:rPr lang="en-US" sz="1250" dirty="0" smtClean="0"/>
              <a:t>Y. Jung</a:t>
            </a:r>
            <a:r>
              <a:rPr lang="en-US" sz="1250" dirty="0"/>
              <a:t>, </a:t>
            </a:r>
            <a:r>
              <a:rPr lang="en-US" sz="1250" dirty="0" smtClean="0"/>
              <a:t>N. Snook, “</a:t>
            </a:r>
            <a:r>
              <a:rPr lang="en-US" sz="1250" dirty="0" err="1" smtClean="0"/>
              <a:t>mproving</a:t>
            </a:r>
            <a:r>
              <a:rPr lang="en-US" sz="1250" dirty="0" smtClean="0"/>
              <a:t> </a:t>
            </a:r>
            <a:r>
              <a:rPr lang="en-US" sz="1250" dirty="0"/>
              <a:t>Initial Conditions and their Perturbations through Ensemble-Based Data Assimilation for Optimized Storm-Scale Ensemble Prediction in Support of HWT Severe Weather </a:t>
            </a:r>
            <a:r>
              <a:rPr lang="en-US" sz="1250" dirty="0" smtClean="0"/>
              <a:t>Forecasting,” NOAA, $249K</a:t>
            </a: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1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43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/>
              <a:t>, </a:t>
            </a:r>
            <a:r>
              <a:rPr lang="en-US" sz="1250" dirty="0" smtClean="0"/>
              <a:t>K. Brewster</a:t>
            </a:r>
            <a:r>
              <a:rPr lang="en-US" sz="1250" dirty="0"/>
              <a:t>, </a:t>
            </a:r>
            <a:r>
              <a:rPr lang="en-US" sz="1250" dirty="0" smtClean="0"/>
              <a:t>F. Kong, “Storm-Scale </a:t>
            </a:r>
            <a:r>
              <a:rPr lang="en-US" sz="1250" dirty="0"/>
              <a:t>Ensemble Prediction Optimized for Heavy Precipitation Forecasting in Support of the </a:t>
            </a:r>
            <a:r>
              <a:rPr lang="en-US" sz="1250" dirty="0" err="1"/>
              <a:t>Hydrometeorological</a:t>
            </a:r>
            <a:r>
              <a:rPr lang="en-US" sz="1250" dirty="0"/>
              <a:t> Testbed (</a:t>
            </a:r>
            <a:r>
              <a:rPr lang="en-US" sz="1250" dirty="0" smtClean="0"/>
              <a:t>HMT),” NOAA, $236K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0"/>
            </a:pPr>
            <a:r>
              <a:rPr lang="en-US" sz="1250" dirty="0" smtClean="0"/>
              <a:t>J. Kelly, E. Bridge, P. </a:t>
            </a:r>
            <a:r>
              <a:rPr lang="en-US" sz="1250" dirty="0" err="1" smtClean="0"/>
              <a:t>Chilson</a:t>
            </a:r>
            <a:r>
              <a:rPr lang="en-US" sz="1250" dirty="0" smtClean="0"/>
              <a:t>, A. McGovern, K. </a:t>
            </a:r>
            <a:r>
              <a:rPr lang="en-US" sz="1250" dirty="0" err="1" smtClean="0"/>
              <a:t>deBeurs</a:t>
            </a:r>
            <a:r>
              <a:rPr lang="en-US" sz="1250" dirty="0" smtClean="0"/>
              <a:t>, J. Reedy, L. Jervis, “NRT</a:t>
            </a:r>
            <a:r>
              <a:rPr lang="en-US" sz="1250" dirty="0"/>
              <a:t>: </a:t>
            </a:r>
            <a:r>
              <a:rPr lang="en-US" sz="1250" dirty="0" err="1"/>
              <a:t>Aeroecology</a:t>
            </a:r>
            <a:r>
              <a:rPr lang="en-US" sz="1250" dirty="0"/>
              <a:t> as a testbed of interdisciplinary STEM </a:t>
            </a:r>
            <a:r>
              <a:rPr lang="en-US" sz="1250" dirty="0" smtClean="0"/>
              <a:t>training,” $2.95M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0"/>
            </a:pPr>
            <a:r>
              <a:rPr lang="en-US" sz="1250" dirty="0" smtClean="0"/>
              <a:t>F. </a:t>
            </a:r>
            <a:r>
              <a:rPr lang="en-US" sz="1250" dirty="0" err="1" smtClean="0"/>
              <a:t>Carr</a:t>
            </a:r>
            <a:r>
              <a:rPr lang="en-US" sz="1250" dirty="0" smtClean="0"/>
              <a:t>, J. </a:t>
            </a:r>
            <a:r>
              <a:rPr lang="en-US" sz="1250" dirty="0" err="1" smtClean="0"/>
              <a:t>Brotzge</a:t>
            </a:r>
            <a:r>
              <a:rPr lang="en-US" sz="1250" dirty="0" smtClean="0"/>
              <a:t>, “National </a:t>
            </a:r>
            <a:r>
              <a:rPr lang="en-US" sz="1250" dirty="0" err="1"/>
              <a:t>Mesonet</a:t>
            </a:r>
            <a:r>
              <a:rPr lang="en-US" sz="1250" dirty="0"/>
              <a:t> Program", </a:t>
            </a:r>
            <a:r>
              <a:rPr lang="en-US" sz="1250" dirty="0" smtClean="0"/>
              <a:t>GST </a:t>
            </a:r>
            <a:r>
              <a:rPr lang="en-US" sz="1250" dirty="0"/>
              <a:t>and Earth </a:t>
            </a:r>
            <a:r>
              <a:rPr lang="en-US" sz="1250" dirty="0" smtClean="0"/>
              <a:t>Networks, $50K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0"/>
            </a:pPr>
            <a:r>
              <a:rPr lang="en-US" sz="1250" dirty="0" smtClean="0"/>
              <a:t>F. </a:t>
            </a:r>
            <a:r>
              <a:rPr lang="en-US" sz="1250" dirty="0" err="1" smtClean="0"/>
              <a:t>Carr</a:t>
            </a:r>
            <a:r>
              <a:rPr lang="en-US" sz="1250" dirty="0" smtClean="0"/>
              <a:t>, K. Brewster, “National </a:t>
            </a:r>
            <a:r>
              <a:rPr lang="en-US" sz="1250" dirty="0" err="1"/>
              <a:t>Mesonet</a:t>
            </a:r>
            <a:r>
              <a:rPr lang="en-US" sz="1250" dirty="0"/>
              <a:t> </a:t>
            </a:r>
            <a:r>
              <a:rPr lang="en-US" sz="1250" dirty="0" smtClean="0"/>
              <a:t>Program,” $100K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0"/>
            </a:pPr>
            <a:r>
              <a:rPr lang="en-US" sz="1250" dirty="0" smtClean="0"/>
              <a:t>F. </a:t>
            </a:r>
            <a:r>
              <a:rPr lang="en-US" sz="1250" dirty="0" err="1" smtClean="0"/>
              <a:t>Carr</a:t>
            </a:r>
            <a:r>
              <a:rPr lang="en-US" sz="1250" dirty="0" smtClean="0"/>
              <a:t>, J. </a:t>
            </a:r>
            <a:r>
              <a:rPr lang="en-US" sz="1250" dirty="0" err="1" smtClean="0"/>
              <a:t>Brotzge</a:t>
            </a:r>
            <a:r>
              <a:rPr lang="en-US" sz="1250" dirty="0" smtClean="0"/>
              <a:t>, K. Brewster, “Network </a:t>
            </a:r>
            <a:r>
              <a:rPr lang="en-US" sz="1250" dirty="0"/>
              <a:t>of Networks: Preliminary </a:t>
            </a:r>
            <a:r>
              <a:rPr lang="en-US" sz="1250" dirty="0" smtClean="0"/>
              <a:t>Study,” NOAA/NWS </a:t>
            </a:r>
            <a:r>
              <a:rPr lang="en-US" sz="1250" dirty="0"/>
              <a:t>Office </a:t>
            </a:r>
            <a:r>
              <a:rPr lang="en-US" sz="1250" dirty="0" smtClean="0"/>
              <a:t>of Science </a:t>
            </a:r>
            <a:r>
              <a:rPr lang="en-US" sz="1250" dirty="0"/>
              <a:t>and </a:t>
            </a:r>
            <a:r>
              <a:rPr lang="en-US" sz="1250" dirty="0" smtClean="0"/>
              <a:t>Technology, $210K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35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44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5"/>
            </a:pPr>
            <a:r>
              <a:rPr lang="en-US" sz="1250" dirty="0" smtClean="0"/>
              <a:t>J. van de Lindt, B. </a:t>
            </a:r>
            <a:r>
              <a:rPr lang="en-US" sz="1250" dirty="0" err="1" smtClean="0"/>
              <a:t>Ellingwood</a:t>
            </a:r>
            <a:r>
              <a:rPr lang="en-US" sz="1250" dirty="0" smtClean="0"/>
              <a:t>, A. </a:t>
            </a:r>
            <a:r>
              <a:rPr lang="en-US" sz="1250" dirty="0" err="1" smtClean="0"/>
              <a:t>Cerato</a:t>
            </a:r>
            <a:r>
              <a:rPr lang="en-US" sz="1250" dirty="0" smtClean="0"/>
              <a:t>, </a:t>
            </a:r>
            <a:r>
              <a:rPr lang="de-DE" sz="1250" dirty="0"/>
              <a:t>N. </a:t>
            </a:r>
            <a:r>
              <a:rPr lang="de-DE" sz="1250" dirty="0" smtClean="0"/>
              <a:t>Wang, C. Nicholson et al,</a:t>
            </a:r>
            <a:r>
              <a:rPr lang="en-US" sz="1250" dirty="0" smtClean="0"/>
              <a:t> “NIST Center </a:t>
            </a:r>
            <a:r>
              <a:rPr lang="en-US" sz="1250" dirty="0"/>
              <a:t>for Risk-Based Community Resilience </a:t>
            </a:r>
            <a:r>
              <a:rPr lang="en-US" sz="1250" dirty="0" smtClean="0"/>
              <a:t>Planning,”</a:t>
            </a:r>
            <a:r>
              <a:rPr lang="de-DE" sz="1250" dirty="0" smtClean="0"/>
              <a:t> $1.37M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 smtClean="0"/>
              <a:t>J. van de Lindt, A. </a:t>
            </a:r>
            <a:r>
              <a:rPr lang="en-US" sz="1250" dirty="0" err="1" smtClean="0"/>
              <a:t>Cerato</a:t>
            </a:r>
            <a:r>
              <a:rPr lang="en-US" sz="1250" dirty="0" smtClean="0"/>
              <a:t>, N. Wang, </a:t>
            </a:r>
            <a:r>
              <a:rPr lang="en-US" sz="1250" dirty="0"/>
              <a:t>“A Risk-Informed Decision Framework to </a:t>
            </a:r>
            <a:r>
              <a:rPr lang="en-US" sz="1250" dirty="0" smtClean="0"/>
              <a:t>Achieve Resilient </a:t>
            </a:r>
            <a:r>
              <a:rPr lang="en-US" sz="1250" dirty="0"/>
              <a:t>and Sustainable Buildings that Meet Community </a:t>
            </a:r>
            <a:r>
              <a:rPr lang="en-US" sz="1250" dirty="0" smtClean="0"/>
              <a:t>Objectives,” NSF, $380K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/>
              <a:t>Kanak,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</a:t>
            </a:r>
            <a:r>
              <a:rPr lang="en-US" sz="1250" dirty="0" smtClean="0"/>
              <a:t>phenomena,” NSF, $750K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/>
              <a:t>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</a:t>
            </a:r>
            <a:r>
              <a:rPr lang="en-US" sz="1250" dirty="0" smtClean="0"/>
              <a:t>phenomena (supplement),” NSF, $29K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/>
              <a:t>P. </a:t>
            </a:r>
            <a:r>
              <a:rPr lang="en-US" sz="1250" dirty="0" err="1"/>
              <a:t>Kirstetter</a:t>
            </a:r>
            <a:r>
              <a:rPr lang="en-US" sz="1250" dirty="0"/>
              <a:t>, B. L. Cheong, T.-Y. Yu, “Deployment of a Novel </a:t>
            </a:r>
            <a:r>
              <a:rPr lang="en-US" sz="1250" dirty="0" smtClean="0"/>
              <a:t>Solid-state </a:t>
            </a:r>
            <a:r>
              <a:rPr lang="en-US" sz="1250" dirty="0" err="1" smtClean="0"/>
              <a:t>Polarimetric</a:t>
            </a:r>
            <a:r>
              <a:rPr lang="en-US" sz="1250" dirty="0" smtClean="0"/>
              <a:t> </a:t>
            </a:r>
            <a:r>
              <a:rPr lang="en-US" sz="1250" dirty="0"/>
              <a:t>Weather Radar for Hydrology</a:t>
            </a:r>
            <a:r>
              <a:rPr lang="en-US" sz="1250" dirty="0" smtClean="0"/>
              <a:t>,” NSF, $87K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/>
              <a:t>B. L. </a:t>
            </a:r>
            <a:r>
              <a:rPr lang="en-US" sz="1250" dirty="0" smtClean="0"/>
              <a:t>Cheong, R</a:t>
            </a:r>
            <a:r>
              <a:rPr lang="en-US" sz="1250" dirty="0"/>
              <a:t>. D. Palmer, “Development of a Novel Solid-State </a:t>
            </a:r>
            <a:r>
              <a:rPr lang="en-US" sz="1250" dirty="0" err="1"/>
              <a:t>Polarimetric</a:t>
            </a:r>
            <a:r>
              <a:rPr lang="en-US" sz="1250" dirty="0"/>
              <a:t> Weather Radar PX-10,000,” </a:t>
            </a:r>
            <a:r>
              <a:rPr lang="en-US" sz="1250" dirty="0" err="1"/>
              <a:t>Nanowave</a:t>
            </a:r>
            <a:r>
              <a:rPr lang="en-US" sz="1250" dirty="0"/>
              <a:t> Technologies, Inc</a:t>
            </a:r>
            <a:r>
              <a:rPr lang="en-US" sz="1250" dirty="0" smtClean="0"/>
              <a:t>., $</a:t>
            </a:r>
            <a:r>
              <a:rPr lang="en-US" sz="1250" dirty="0"/>
              <a:t>550,000,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 smtClean="0"/>
              <a:t>K. </a:t>
            </a:r>
            <a:r>
              <a:rPr lang="en-US" sz="1250" dirty="0"/>
              <a:t>Nicholas, “Catalytic </a:t>
            </a:r>
            <a:r>
              <a:rPr lang="en-US" sz="1250" dirty="0" err="1" smtClean="0"/>
              <a:t>Deoxydehydration</a:t>
            </a:r>
            <a:r>
              <a:rPr lang="en-US" sz="1250" dirty="0" smtClean="0"/>
              <a:t>,” DOE, $438K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 smtClean="0"/>
              <a:t>M. </a:t>
            </a:r>
            <a:r>
              <a:rPr lang="en-US" sz="1250" dirty="0" err="1" smtClean="0"/>
              <a:t>Libault</a:t>
            </a:r>
            <a:r>
              <a:rPr lang="en-US" sz="1250" dirty="0"/>
              <a:t>, “CAREER: Exploring </a:t>
            </a:r>
            <a:r>
              <a:rPr lang="en-US" sz="1250" dirty="0" smtClean="0"/>
              <a:t>the Transcriptional </a:t>
            </a:r>
            <a:r>
              <a:rPr lang="en-US" sz="1250" dirty="0"/>
              <a:t>Regulatory Networks Controlling the Early Stages of </a:t>
            </a:r>
            <a:r>
              <a:rPr lang="en-US" sz="1250" dirty="0" smtClean="0"/>
              <a:t>Legume Nodulation,” NSF, $1.1M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r>
              <a:rPr lang="en-US" sz="1250" dirty="0"/>
              <a:t>B. </a:t>
            </a:r>
            <a:r>
              <a:rPr lang="en-US" sz="1250" dirty="0" err="1"/>
              <a:t>Shiau</a:t>
            </a:r>
            <a:r>
              <a:rPr lang="en-US" sz="1250" dirty="0"/>
              <a:t>, D. </a:t>
            </a:r>
            <a:r>
              <a:rPr lang="en-US" sz="1250" dirty="0" err="1"/>
              <a:t>Papavassiliou</a:t>
            </a:r>
            <a:r>
              <a:rPr lang="en-US" sz="1250" dirty="0"/>
              <a:t>, J. Harwell, </a:t>
            </a:r>
            <a:r>
              <a:rPr lang="en-US" sz="1250" dirty="0" smtClean="0"/>
              <a:t>“</a:t>
            </a:r>
            <a:r>
              <a:rPr lang="en-US" sz="1250" dirty="0" err="1" smtClean="0"/>
              <a:t>Interfacially</a:t>
            </a:r>
            <a:r>
              <a:rPr lang="en-US" sz="1250" dirty="0" smtClean="0"/>
              <a:t> </a:t>
            </a:r>
            <a:r>
              <a:rPr lang="en-US" sz="1250" dirty="0"/>
              <a:t>active 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,” Advanced </a:t>
            </a:r>
            <a:r>
              <a:rPr lang="en-US" sz="1250" dirty="0"/>
              <a:t>Energy </a:t>
            </a:r>
            <a:r>
              <a:rPr lang="en-US" sz="1250" dirty="0" smtClean="0"/>
              <a:t>Consortium, $419K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35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/>
              <a:t>S. Crowell, B. Moore, Y. </a:t>
            </a:r>
            <a:r>
              <a:rPr lang="en-US" sz="1250" dirty="0" smtClean="0"/>
              <a:t>Luo, “Improved </a:t>
            </a:r>
            <a:r>
              <a:rPr lang="en-US" sz="1250" dirty="0"/>
              <a:t>Parameterization of Carbon Cycle Models Across </a:t>
            </a:r>
            <a:r>
              <a:rPr lang="en-US" sz="1250" dirty="0" smtClean="0"/>
              <a:t>Scales Using </a:t>
            </a:r>
            <a:r>
              <a:rPr lang="en-US" sz="1250" dirty="0"/>
              <a:t>OCO-2 Measurements of XCO2 and </a:t>
            </a:r>
            <a:r>
              <a:rPr lang="en-US" sz="1250" dirty="0" smtClean="0"/>
              <a:t>SIF,” NASA, $477K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 smtClean="0"/>
              <a:t>B. </a:t>
            </a:r>
            <a:r>
              <a:rPr lang="en-US" sz="1250" dirty="0" err="1" smtClean="0"/>
              <a:t>Wawrik</a:t>
            </a:r>
            <a:r>
              <a:rPr lang="en-US" sz="1250" dirty="0"/>
              <a:t>, “MGMIC: Metagenome Analysis for Corrosion Tracking,” OU </a:t>
            </a:r>
            <a:r>
              <a:rPr lang="en-US" sz="1250" dirty="0" err="1"/>
              <a:t>Biocorrosion</a:t>
            </a:r>
            <a:r>
              <a:rPr lang="en-US" sz="1250" dirty="0"/>
              <a:t> </a:t>
            </a:r>
            <a:r>
              <a:rPr lang="en-US" sz="1250" dirty="0" smtClean="0"/>
              <a:t>Center, $131K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 smtClean="0"/>
              <a:t>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A. </a:t>
            </a:r>
            <a:r>
              <a:rPr lang="en-US" sz="1250" dirty="0"/>
              <a:t>Callaghan, “Development of Techniques for the Quantification </a:t>
            </a:r>
            <a:r>
              <a:rPr lang="en-US" sz="1250" dirty="0" smtClean="0"/>
              <a:t>of Functional </a:t>
            </a:r>
            <a:r>
              <a:rPr lang="en-US" sz="1250" dirty="0"/>
              <a:t>Gene Expression Associated with </a:t>
            </a:r>
            <a:r>
              <a:rPr lang="en-US" sz="1250" dirty="0" err="1" smtClean="0"/>
              <a:t>Biocorrosion</a:t>
            </a:r>
            <a:r>
              <a:rPr lang="en-US" sz="1250" dirty="0" smtClean="0"/>
              <a:t>,” </a:t>
            </a:r>
            <a:r>
              <a:rPr lang="en-US" sz="1250" dirty="0"/>
              <a:t>OU </a:t>
            </a:r>
            <a:r>
              <a:rPr lang="en-US" sz="1250" dirty="0" err="1"/>
              <a:t>Biocorrosion</a:t>
            </a:r>
            <a:r>
              <a:rPr lang="en-US" sz="1250" dirty="0"/>
              <a:t> </a:t>
            </a:r>
            <a:r>
              <a:rPr lang="en-US" sz="1250" dirty="0" smtClean="0"/>
              <a:t>Center, $37K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 smtClean="0"/>
              <a:t>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D. </a:t>
            </a:r>
            <a:r>
              <a:rPr lang="en-US" sz="1250" dirty="0" err="1" smtClean="0"/>
              <a:t>Bronk</a:t>
            </a:r>
            <a:r>
              <a:rPr lang="en-US" sz="1250" dirty="0"/>
              <a:t>, “Collaborative Research: Determining Rates </a:t>
            </a:r>
            <a:r>
              <a:rPr lang="en-US" sz="1250" dirty="0" smtClean="0"/>
              <a:t>of Group-specific </a:t>
            </a:r>
            <a:r>
              <a:rPr lang="en-US" sz="1250" dirty="0"/>
              <a:t>Phytoplankton and Bacterial Uptake of Inorganic and </a:t>
            </a:r>
            <a:r>
              <a:rPr lang="en-US" sz="1250" dirty="0" smtClean="0"/>
              <a:t>Organic Nitrogen </a:t>
            </a:r>
            <a:r>
              <a:rPr lang="en-US" sz="1250" dirty="0"/>
              <a:t>by means of Stable Isotope </a:t>
            </a:r>
            <a:r>
              <a:rPr lang="en-US" sz="1250" dirty="0" smtClean="0"/>
              <a:t>Techniques,” NSF, $770K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 smtClean="0"/>
              <a:t>A. Callaghan, 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J. </a:t>
            </a:r>
            <a:r>
              <a:rPr lang="en-US" sz="1250" dirty="0" err="1" smtClean="0"/>
              <a:t>Suflita</a:t>
            </a:r>
            <a:r>
              <a:rPr lang="en-US" sz="1250" dirty="0"/>
              <a:t>, “Biochemistry and Genetics of </a:t>
            </a:r>
            <a:r>
              <a:rPr lang="en-US" sz="1250" dirty="0" smtClean="0"/>
              <a:t>Anaerobic Alkane </a:t>
            </a:r>
            <a:r>
              <a:rPr lang="en-US" sz="1250" dirty="0"/>
              <a:t>Metabolism:  Interrogation of Sulfate-Reducing Isolates </a:t>
            </a:r>
            <a:r>
              <a:rPr lang="en-US" sz="1250" dirty="0" smtClean="0"/>
              <a:t>and Enrichments </a:t>
            </a:r>
            <a:r>
              <a:rPr lang="en-US" sz="1250" dirty="0"/>
              <a:t>Using Genome-Enabled and Proteomic </a:t>
            </a:r>
            <a:r>
              <a:rPr lang="en-US" sz="1250" dirty="0" smtClean="0"/>
              <a:t>Approaches,” NSF, $725K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r>
              <a:rPr lang="en-US" sz="1250" dirty="0" smtClean="0"/>
              <a:t>B. </a:t>
            </a:r>
            <a:r>
              <a:rPr lang="en-US" sz="1250" dirty="0" err="1" smtClean="0"/>
              <a:t>Wawrik</a:t>
            </a:r>
            <a:r>
              <a:rPr lang="en-US" sz="1250" dirty="0"/>
              <a:t>, “Determining Rates of Group-specific Phytoplankton and Bacterial Uptake </a:t>
            </a:r>
            <a:r>
              <a:rPr lang="en-US" sz="1250" dirty="0" smtClean="0"/>
              <a:t>of Inorganic </a:t>
            </a:r>
            <a:r>
              <a:rPr lang="en-US" sz="1250" dirty="0"/>
              <a:t>and Organic Nitrogen by Means of Stable Isotope </a:t>
            </a:r>
            <a:r>
              <a:rPr lang="en-US" sz="1250" dirty="0" smtClean="0"/>
              <a:t>Techniques,” NSF, $10K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4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7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45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Grants (cont’d)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0"/>
            </a:pPr>
            <a:r>
              <a:rPr lang="en-US" sz="1250" dirty="0" smtClean="0"/>
              <a:t>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G. </a:t>
            </a:r>
            <a:r>
              <a:rPr lang="en-US" sz="1250" dirty="0"/>
              <a:t>Sinclair, “Transcriptomic Response to Nutrient Depletion of Marine Dinoflagellates,” Gordon and Betty Moore </a:t>
            </a:r>
            <a:r>
              <a:rPr lang="en-US" sz="1250" dirty="0" smtClean="0"/>
              <a:t>Foundation, $70K in-kind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/>
              <a:t>Joseph M. </a:t>
            </a:r>
            <a:r>
              <a:rPr lang="en-US" sz="1250" dirty="0" err="1"/>
              <a:t>Suflita</a:t>
            </a:r>
            <a:r>
              <a:rPr lang="en-US" sz="1250" dirty="0"/>
              <a:t>. Co-PIs: </a:t>
            </a:r>
            <a:r>
              <a:rPr lang="en-US" sz="1250" dirty="0" smtClean="0"/>
              <a:t>A. </a:t>
            </a:r>
            <a:r>
              <a:rPr lang="en-US" sz="1250" dirty="0"/>
              <a:t>Callaghan, L. </a:t>
            </a:r>
            <a:r>
              <a:rPr lang="en-US" sz="1250" dirty="0" err="1"/>
              <a:t>Gieg</a:t>
            </a:r>
            <a:r>
              <a:rPr lang="en-US" sz="1250" dirty="0"/>
              <a:t>, Z. He, B. </a:t>
            </a:r>
            <a:r>
              <a:rPr lang="en-US" sz="1250" dirty="0" err="1" smtClean="0"/>
              <a:t>Wawrik</a:t>
            </a:r>
            <a:r>
              <a:rPr lang="en-US" sz="1250" dirty="0"/>
              <a:t>,</a:t>
            </a:r>
            <a:r>
              <a:rPr lang="en-US" sz="1250" dirty="0" smtClean="0"/>
              <a:t> J. Zhou, “</a:t>
            </a:r>
            <a:r>
              <a:rPr lang="en-US" sz="1250" dirty="0"/>
              <a:t>Extending Knowledge of Anaerobic Hydrocarbon </a:t>
            </a:r>
            <a:r>
              <a:rPr lang="en-US" sz="1250" dirty="0" smtClean="0"/>
              <a:t>Metabolism: Linking </a:t>
            </a:r>
            <a:r>
              <a:rPr lang="en-US" sz="1250" dirty="0"/>
              <a:t>Metabolism, Functional Gene Molecular Markers and the </a:t>
            </a:r>
            <a:r>
              <a:rPr lang="en-US" sz="1250" dirty="0" err="1" smtClean="0"/>
              <a:t>GeoChip</a:t>
            </a:r>
            <a:r>
              <a:rPr lang="en-US" sz="1250" dirty="0"/>
              <a:t>,” </a:t>
            </a:r>
            <a:r>
              <a:rPr lang="en-US" sz="1250" dirty="0" smtClean="0"/>
              <a:t>ConocoPhillips, $999K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, “Anti-</a:t>
            </a:r>
            <a:r>
              <a:rPr lang="en-US" sz="1250" dirty="0" err="1"/>
              <a:t>Agglomerants</a:t>
            </a:r>
            <a:r>
              <a:rPr lang="en-US" sz="1250" dirty="0"/>
              <a:t> Performance in </a:t>
            </a:r>
            <a:r>
              <a:rPr lang="en-US" sz="1250" dirty="0" smtClean="0"/>
              <a:t>Hydrates Management</a:t>
            </a:r>
            <a:r>
              <a:rPr lang="en-US" sz="1250" dirty="0"/>
              <a:t>: Fundamental </a:t>
            </a:r>
            <a:r>
              <a:rPr lang="en-US" sz="1250" dirty="0" smtClean="0"/>
              <a:t>Insights</a:t>
            </a:r>
            <a:r>
              <a:rPr lang="en-US" sz="1250" dirty="0"/>
              <a:t>,” EPSRC, </a:t>
            </a:r>
            <a:r>
              <a:rPr lang="en-US" sz="1250" dirty="0" smtClean="0"/>
              <a:t>£330K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 et al, “</a:t>
            </a:r>
            <a:r>
              <a:rPr lang="en-US" sz="1250" dirty="0" err="1" smtClean="0"/>
              <a:t>ShaleXenvironmenT</a:t>
            </a:r>
            <a:r>
              <a:rPr lang="en-US" sz="1250" dirty="0"/>
              <a:t>,” European </a:t>
            </a:r>
            <a:r>
              <a:rPr lang="en-US" sz="1250" dirty="0" smtClean="0"/>
              <a:t>Commission, €3M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, “Flow Transport in Shale </a:t>
            </a:r>
            <a:r>
              <a:rPr lang="en-US" sz="1250" dirty="0" smtClean="0"/>
              <a:t>Rocks</a:t>
            </a:r>
            <a:r>
              <a:rPr lang="en-US" sz="1250" dirty="0"/>
              <a:t>,” Halliburton, £</a:t>
            </a:r>
            <a:r>
              <a:rPr lang="en-US" sz="1250" dirty="0" smtClean="0"/>
              <a:t>69K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D. </a:t>
            </a:r>
            <a:r>
              <a:rPr lang="en-US" sz="1250" dirty="0"/>
              <a:t>Cole, “</a:t>
            </a:r>
            <a:r>
              <a:rPr lang="en-US" sz="1250" dirty="0" err="1" smtClean="0"/>
              <a:t>Nanopore</a:t>
            </a:r>
            <a:r>
              <a:rPr lang="en-US" sz="1250" dirty="0" smtClean="0"/>
              <a:t> Confinement </a:t>
            </a:r>
            <a:r>
              <a:rPr lang="en-US" sz="1250" dirty="0"/>
              <a:t>of C-H-(O) Mixed-Volatile Fluids Relevant to Subsurface </a:t>
            </a:r>
            <a:r>
              <a:rPr lang="en-US" sz="1250" dirty="0" smtClean="0"/>
              <a:t>Energy </a:t>
            </a:r>
            <a:r>
              <a:rPr lang="en-US" sz="1250" dirty="0"/>
              <a:t>Systems,” DOE, £</a:t>
            </a:r>
            <a:r>
              <a:rPr lang="en-US" sz="1250" dirty="0" smtClean="0"/>
              <a:t>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, “Hydrates Inhibitor </a:t>
            </a:r>
            <a:r>
              <a:rPr lang="en-US" sz="1250" dirty="0" smtClean="0"/>
              <a:t>Research</a:t>
            </a:r>
            <a:r>
              <a:rPr lang="en-US" sz="1250" dirty="0"/>
              <a:t>,” Halliburton, £</a:t>
            </a:r>
            <a:r>
              <a:rPr lang="en-US" sz="1250" dirty="0" smtClean="0"/>
              <a:t>69K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, “</a:t>
            </a:r>
            <a:r>
              <a:rPr lang="en-US" sz="1250" dirty="0" err="1"/>
              <a:t>Fraccing</a:t>
            </a:r>
            <a:r>
              <a:rPr lang="en-US" sz="1250" dirty="0"/>
              <a:t> </a:t>
            </a:r>
            <a:r>
              <a:rPr lang="en-US" sz="1250" dirty="0" smtClean="0"/>
              <a:t>Fundamentals,” </a:t>
            </a:r>
            <a:r>
              <a:rPr lang="fr-FR" sz="1250" dirty="0" smtClean="0"/>
              <a:t>Marie Curie </a:t>
            </a:r>
            <a:r>
              <a:rPr lang="fr-FR" sz="1250" dirty="0" err="1"/>
              <a:t>Career</a:t>
            </a:r>
            <a:r>
              <a:rPr lang="fr-FR" sz="1250" dirty="0"/>
              <a:t> </a:t>
            </a:r>
            <a:r>
              <a:rPr lang="fr-FR" sz="1250" dirty="0" err="1"/>
              <a:t>Integration</a:t>
            </a:r>
            <a:r>
              <a:rPr lang="fr-FR" sz="1250" dirty="0"/>
              <a:t> </a:t>
            </a:r>
            <a:r>
              <a:rPr lang="fr-FR" sz="1250" dirty="0" smtClean="0"/>
              <a:t>Grant, </a:t>
            </a:r>
            <a:r>
              <a:rPr lang="en-US" sz="1250" dirty="0" smtClean="0"/>
              <a:t>€100K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J. Li, “Targeting </a:t>
            </a:r>
            <a:r>
              <a:rPr lang="en-US" sz="1250" dirty="0"/>
              <a:t>Mosquito FREP1 Protein for Malaria </a:t>
            </a:r>
            <a:r>
              <a:rPr lang="en-US" sz="1250" dirty="0" smtClean="0"/>
              <a:t>Control,” NIH, $424K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r>
              <a:rPr lang="en-US" sz="1250" dirty="0" smtClean="0"/>
              <a:t>J. </a:t>
            </a:r>
            <a:r>
              <a:rPr lang="en-US" sz="1250" dirty="0"/>
              <a:t>Li, “CAREER: Genetic and Molecular Mechanisms of Parasite Infection </a:t>
            </a:r>
            <a:r>
              <a:rPr lang="en-US" sz="1250" dirty="0" smtClean="0"/>
              <a:t>in Insects,” NSF, $783K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50"/>
            </a:pPr>
            <a:endParaRPr lang="en-US" sz="1250" dirty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 smtClean="0"/>
              <a:t>D. Atkins, J. </a:t>
            </a:r>
            <a:r>
              <a:rPr lang="en-US" sz="1250" dirty="0"/>
              <a:t>Li, “Memory T cell-mediated protecting against </a:t>
            </a:r>
            <a:r>
              <a:rPr lang="en-US" sz="1250" dirty="0" smtClean="0"/>
              <a:t>malaria,” NIH, $76K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 smtClean="0"/>
              <a:t>J. </a:t>
            </a:r>
            <a:r>
              <a:rPr lang="en-US" sz="1250" dirty="0"/>
              <a:t>Li, “Genomics analysis of Anopheles </a:t>
            </a:r>
            <a:r>
              <a:rPr lang="en-US" sz="1250" dirty="0" err="1"/>
              <a:t>gambiae</a:t>
            </a:r>
            <a:r>
              <a:rPr lang="en-US" sz="1250" dirty="0"/>
              <a:t> mosquitoes to </a:t>
            </a:r>
            <a:r>
              <a:rPr lang="en-US" sz="1250" dirty="0" smtClean="0"/>
              <a:t>Plasmodium falciparum </a:t>
            </a:r>
            <a:r>
              <a:rPr lang="en-US" sz="1250" dirty="0"/>
              <a:t>parasite </a:t>
            </a:r>
            <a:r>
              <a:rPr lang="en-US" sz="1250" dirty="0" smtClean="0"/>
              <a:t>Infection,” OCAST, $135K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/>
              <a:t>P. Klein, P. B. </a:t>
            </a:r>
            <a:r>
              <a:rPr lang="en-US" sz="1250" dirty="0" err="1"/>
              <a:t>Chilson</a:t>
            </a:r>
            <a:r>
              <a:rPr lang="en-US" sz="1250" dirty="0"/>
              <a:t>, E. </a:t>
            </a:r>
            <a:r>
              <a:rPr lang="en-US" sz="1250" dirty="0" err="1"/>
              <a:t>Fedorovich</a:t>
            </a:r>
            <a:r>
              <a:rPr lang="en-US" sz="1250" dirty="0"/>
              <a:t>, A. </a:t>
            </a:r>
            <a:r>
              <a:rPr lang="en-US" sz="1250" dirty="0" smtClean="0"/>
              <a:t>Shapiro, </a:t>
            </a:r>
            <a:r>
              <a:rPr lang="en-US" sz="1250" dirty="0"/>
              <a:t>D. Turner, “Low-level jets in the </a:t>
            </a:r>
            <a:r>
              <a:rPr lang="en-US" sz="1250" dirty="0" smtClean="0"/>
              <a:t>nocturnal stable </a:t>
            </a:r>
            <a:r>
              <a:rPr lang="en-US" sz="1250" dirty="0"/>
              <a:t>boundary layer: structure, evolution, and </a:t>
            </a:r>
            <a:r>
              <a:rPr lang="en-US" sz="1250" dirty="0" smtClean="0"/>
              <a:t>interactions with </a:t>
            </a:r>
            <a:r>
              <a:rPr lang="en-US" sz="1250" dirty="0"/>
              <a:t>mesoscale atmospheric </a:t>
            </a:r>
            <a:r>
              <a:rPr lang="en-US" sz="1250" dirty="0" smtClean="0"/>
              <a:t>disturbances,” NSF, $984K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/>
              <a:t>E. </a:t>
            </a:r>
            <a:r>
              <a:rPr lang="en-US" sz="1250" dirty="0" smtClean="0"/>
              <a:t>Bridge, “The </a:t>
            </a:r>
            <a:r>
              <a:rPr lang="en-US" sz="1250" dirty="0"/>
              <a:t>Electronic </a:t>
            </a:r>
            <a:r>
              <a:rPr lang="en-US" sz="1250" dirty="0" smtClean="0"/>
              <a:t>Transponder Analysis Gateway </a:t>
            </a:r>
            <a:r>
              <a:rPr lang="en-US" sz="1250" dirty="0"/>
              <a:t>(ETAG): An Animal Behavior </a:t>
            </a:r>
            <a:r>
              <a:rPr lang="en-US" sz="1250" dirty="0" smtClean="0"/>
              <a:t>Observatory,” NSF, $315K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/>
              <a:t>B. </a:t>
            </a:r>
            <a:r>
              <a:rPr lang="en-US" sz="1250" dirty="0" err="1" smtClean="0"/>
              <a:t>Capogrosso-Sansone</a:t>
            </a:r>
            <a:r>
              <a:rPr lang="en-US" sz="1250" dirty="0" smtClean="0"/>
              <a:t>, “Multi-Worm </a:t>
            </a:r>
            <a:r>
              <a:rPr lang="en-US" sz="1250" dirty="0"/>
              <a:t>Algorithm for Path Integral </a:t>
            </a:r>
            <a:r>
              <a:rPr lang="en-US" sz="1250" dirty="0" smtClean="0"/>
              <a:t>Quantum Monte </a:t>
            </a:r>
            <a:r>
              <a:rPr lang="en-US" sz="1250" dirty="0"/>
              <a:t>Carlo in </a:t>
            </a:r>
            <a:r>
              <a:rPr lang="en-US" sz="1250" dirty="0" err="1"/>
              <a:t>Ultracold</a:t>
            </a:r>
            <a:r>
              <a:rPr lang="en-US" sz="1250" dirty="0"/>
              <a:t> Dipolar </a:t>
            </a:r>
            <a:r>
              <a:rPr lang="en-US" sz="1250" dirty="0" smtClean="0"/>
              <a:t>Gases, NSF, $293K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/>
              <a:t>K. </a:t>
            </a:r>
            <a:r>
              <a:rPr lang="en-US" sz="1250" dirty="0" err="1"/>
              <a:t>Dresback</a:t>
            </a:r>
            <a:r>
              <a:rPr lang="en-US" sz="1250" dirty="0"/>
              <a:t>, R. Kolar</a:t>
            </a:r>
            <a:r>
              <a:rPr lang="en-US" sz="1250" dirty="0" smtClean="0"/>
              <a:t>, “Performance </a:t>
            </a:r>
            <a:r>
              <a:rPr lang="en-US" sz="1250" dirty="0"/>
              <a:t>Optimization of the Advanced Circulation (ADCIRC) </a:t>
            </a:r>
            <a:r>
              <a:rPr lang="en-US" sz="1250" dirty="0" smtClean="0"/>
              <a:t>Model,” Intel </a:t>
            </a:r>
            <a:r>
              <a:rPr lang="en-US" sz="1250" dirty="0"/>
              <a:t>Parallel Computing </a:t>
            </a:r>
            <a:r>
              <a:rPr lang="en-US" sz="1250" dirty="0" smtClean="0"/>
              <a:t>Center, $300K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r>
              <a:rPr lang="en-US" sz="1250" dirty="0" smtClean="0"/>
              <a:t>U. </a:t>
            </a:r>
            <a:r>
              <a:rPr lang="en-US" sz="1250" dirty="0" err="1" smtClean="0"/>
              <a:t>Hansmann</a:t>
            </a:r>
            <a:r>
              <a:rPr lang="en-US" sz="1250" dirty="0"/>
              <a:t>, “Modeling the molecular mechanism of </a:t>
            </a:r>
            <a:r>
              <a:rPr lang="en-US" sz="1250" dirty="0" smtClean="0"/>
              <a:t>amyloid oligomer </a:t>
            </a:r>
            <a:r>
              <a:rPr lang="en-US" sz="1250" dirty="0"/>
              <a:t>and fibril self </a:t>
            </a:r>
            <a:r>
              <a:rPr lang="en-US" sz="1250" dirty="0" smtClean="0"/>
              <a:t>assembly,” OCAST, $90K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0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17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46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Grants (cont’d)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7"/>
            </a:pPr>
            <a:r>
              <a:rPr lang="en-US" sz="1250" dirty="0"/>
              <a:t>J. </a:t>
            </a:r>
            <a:r>
              <a:rPr lang="en-US" sz="1250" dirty="0" err="1"/>
              <a:t>Wicksted</a:t>
            </a:r>
            <a:r>
              <a:rPr lang="en-US" sz="1250" dirty="0"/>
              <a:t>, A. </a:t>
            </a:r>
            <a:r>
              <a:rPr lang="en-US" sz="1250" dirty="0" err="1"/>
              <a:t>Knoedler</a:t>
            </a:r>
            <a:r>
              <a:rPr lang="en-US" sz="1250" dirty="0"/>
              <a:t> et al, “Adapting Socio-ecological Systems to Increased Climate Variability,” NSF, $20M + $4M Regents (total), $7.0M + $1.9M Regents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/>
              <a:t>M. Engle et al, “Resilience and vulnerability of beef cattle production in the Southern Great Plains under changing climate, land use and markets,” $9.5M (total), $1.9M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 smtClean="0"/>
              <a:t>R</a:t>
            </a:r>
            <a:r>
              <a:rPr lang="en-US" sz="1250" dirty="0"/>
              <a:t>. Palmer, G. Zhang, Y. Zhang, T. Yu, M. </a:t>
            </a:r>
            <a:r>
              <a:rPr lang="en-US" sz="1250" dirty="0" err="1"/>
              <a:t>Yeary</a:t>
            </a:r>
            <a:r>
              <a:rPr lang="en-US" sz="1250" dirty="0"/>
              <a:t>, S. </a:t>
            </a:r>
            <a:r>
              <a:rPr lang="en-US" sz="1250" dirty="0" err="1"/>
              <a:t>Karimkashi</a:t>
            </a:r>
            <a:r>
              <a:rPr lang="en-US" sz="1250" dirty="0"/>
              <a:t>, C. Fulton, B. Cheong, “Multi-Mission Phased Array Radar Risk Reduction: A Collaborative Effort with the ARRC at the University of Oklahoma</a:t>
            </a:r>
            <a:r>
              <a:rPr lang="en-US" sz="1250" dirty="0" smtClean="0"/>
              <a:t>,” NOAA, $1.5M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/>
              <a:t>R. Palmer, G. Zhang, Y. Zhang, T. Yu, M. </a:t>
            </a:r>
            <a:r>
              <a:rPr lang="en-US" sz="1250" dirty="0" err="1"/>
              <a:t>Yeary</a:t>
            </a:r>
            <a:r>
              <a:rPr lang="en-US" sz="1250" dirty="0"/>
              <a:t>, Y. Hong, J. Crain, P. </a:t>
            </a:r>
            <a:r>
              <a:rPr lang="en-US" sz="1250" dirty="0" err="1"/>
              <a:t>Chilson</a:t>
            </a:r>
            <a:r>
              <a:rPr lang="en-US" sz="1250" dirty="0"/>
              <a:t>, “Next Generation Weather Radar Technology,” NOAA, $</a:t>
            </a:r>
            <a:r>
              <a:rPr lang="en-US" sz="1250" dirty="0" smtClean="0"/>
              <a:t>900K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/>
              <a:t>R. Palmer, D. </a:t>
            </a:r>
            <a:r>
              <a:rPr lang="en-US" sz="1250" dirty="0" err="1"/>
              <a:t>Bodine</a:t>
            </a:r>
            <a:r>
              <a:rPr lang="en-US" sz="1250" dirty="0"/>
              <a:t>, S. Torres, B. Cheong, C. Fulton, “Understanding </a:t>
            </a:r>
            <a:r>
              <a:rPr lang="en-US" sz="1250" dirty="0" err="1"/>
              <a:t>Polarimetric</a:t>
            </a:r>
            <a:r>
              <a:rPr lang="en-US" sz="1250" dirty="0"/>
              <a:t> Radar </a:t>
            </a:r>
            <a:r>
              <a:rPr lang="en-US" sz="1250" dirty="0" err="1"/>
              <a:t>Tornadic</a:t>
            </a:r>
            <a:r>
              <a:rPr lang="en-US" sz="1250" dirty="0"/>
              <a:t> Debris Signatures Using Modeling, Simulations, and Field Measurements,,” NSF, $</a:t>
            </a:r>
            <a:r>
              <a:rPr lang="en-US" sz="1250" dirty="0" smtClean="0"/>
              <a:t>860K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/>
              <a:t>A. Callaghan, “Elucidation of Alkene Metabolism in Two Sulfate-reducing Isolates via Metabolite Profiling and </a:t>
            </a:r>
            <a:r>
              <a:rPr lang="en-US" sz="1250" dirty="0" err="1"/>
              <a:t>Transcriptomics</a:t>
            </a:r>
            <a:r>
              <a:rPr lang="en-US" sz="1250" dirty="0"/>
              <a:t>,” NSF, $</a:t>
            </a:r>
            <a:r>
              <a:rPr lang="en-US" sz="1250" dirty="0" smtClean="0"/>
              <a:t>848K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r>
              <a:rPr lang="en-US" sz="1250" dirty="0"/>
              <a:t>D. </a:t>
            </a:r>
            <a:r>
              <a:rPr lang="en-US" sz="1250" dirty="0" err="1"/>
              <a:t>LaDue</a:t>
            </a:r>
            <a:r>
              <a:rPr lang="en-US" sz="1250" dirty="0"/>
              <a:t>, K. </a:t>
            </a:r>
            <a:r>
              <a:rPr lang="en-US" sz="1250" dirty="0" err="1"/>
              <a:t>Kloesel</a:t>
            </a:r>
            <a:r>
              <a:rPr lang="en-US" sz="1250" dirty="0"/>
              <a:t>, “REU Site: Research Experiences for Undergraduates at the National Weather Center,” NSF, $822K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67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J. </a:t>
            </a:r>
            <a:r>
              <a:rPr lang="en-US" sz="1250" dirty="0" err="1"/>
              <a:t>Brotzge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N. Snook, Y. Jung, A. McGovern, “The Severe Hail Analysis, Representation, and Prediction (SHARP) Project,” NSF, $819K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 smtClean="0"/>
              <a:t>L</a:t>
            </a:r>
            <a:r>
              <a:rPr lang="en-US" sz="1250" dirty="0"/>
              <a:t>. </a:t>
            </a:r>
            <a:r>
              <a:rPr lang="en-US" sz="1250" dirty="0" err="1"/>
              <a:t>Krumholz</a:t>
            </a:r>
            <a:r>
              <a:rPr lang="en-US" sz="1250" dirty="0"/>
              <a:t>, J. Zhou, M. </a:t>
            </a:r>
            <a:r>
              <a:rPr lang="en-US" sz="1250" dirty="0" err="1"/>
              <a:t>McInerney</a:t>
            </a:r>
            <a:r>
              <a:rPr lang="en-US" sz="1250" dirty="0"/>
              <a:t>, J. Wall, “Characteristics of H2 Producing Biological Systems Operating at 1 </a:t>
            </a:r>
            <a:r>
              <a:rPr lang="en-US" sz="1250" dirty="0" err="1"/>
              <a:t>nM</a:t>
            </a:r>
            <a:r>
              <a:rPr lang="en-US" sz="1250" dirty="0"/>
              <a:t> H2 Concentration,” DOE, $819K (total), $693K (OU</a:t>
            </a:r>
            <a:r>
              <a:rPr lang="en-US" sz="1250" dirty="0" smtClean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P. </a:t>
            </a:r>
            <a:r>
              <a:rPr lang="en-US" sz="1250" dirty="0" err="1"/>
              <a:t>Chilson</a:t>
            </a:r>
            <a:r>
              <a:rPr lang="en-US" sz="1250" dirty="0"/>
              <a:t>, E. </a:t>
            </a:r>
            <a:r>
              <a:rPr lang="en-US" sz="1250" dirty="0" err="1"/>
              <a:t>Fedorovich</a:t>
            </a:r>
            <a:r>
              <a:rPr lang="en-US" sz="1250" dirty="0"/>
              <a:t>, R. Palmer, “Studies of the Atmospheric Boundary Layer Using Numerical Simulations Coupled With Radar/</a:t>
            </a:r>
            <a:r>
              <a:rPr lang="en-US" sz="1250" dirty="0" err="1"/>
              <a:t>Sodar</a:t>
            </a:r>
            <a:r>
              <a:rPr lang="en-US" sz="1250" dirty="0"/>
              <a:t>-Based Field Experiments,” NSF, $</a:t>
            </a:r>
            <a:r>
              <a:rPr lang="en-US" sz="1250" dirty="0" smtClean="0"/>
              <a:t>757K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F. Kong, “Establishment of Precision Weather Analysis and Forecasting Systems (PWAFS) for the Jiangsu Province Meteorological Bureau (JSMB),” NRIET, $</a:t>
            </a:r>
            <a:r>
              <a:rPr lang="en-US" sz="1250" dirty="0" smtClean="0"/>
              <a:t>505K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H. </a:t>
            </a:r>
            <a:r>
              <a:rPr lang="en-US" sz="1250" dirty="0" err="1"/>
              <a:t>Neeman</a:t>
            </a:r>
            <a:r>
              <a:rPr lang="en-US" sz="1250" dirty="0"/>
              <a:t>, D. /Brunson, J. Deaton, S. </a:t>
            </a:r>
            <a:r>
              <a:rPr lang="en-US" sz="1250" dirty="0" err="1"/>
              <a:t>Radhakrishnan</a:t>
            </a:r>
            <a:r>
              <a:rPr lang="en-US" sz="1250" dirty="0"/>
              <a:t> et al, “CC-NIE: </a:t>
            </a:r>
            <a:r>
              <a:rPr lang="en-US" sz="1250" dirty="0" err="1"/>
              <a:t>OneOklahoma</a:t>
            </a:r>
            <a:r>
              <a:rPr lang="en-US" sz="1250" dirty="0"/>
              <a:t> Friction Free Network,” NSF, $</a:t>
            </a:r>
            <a:r>
              <a:rPr lang="en-US" sz="1250" dirty="0" smtClean="0"/>
              <a:t>500K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F. Kong, M. </a:t>
            </a:r>
            <a:r>
              <a:rPr lang="en-US" sz="1250" dirty="0" err="1"/>
              <a:t>Xue</a:t>
            </a:r>
            <a:r>
              <a:rPr lang="en-US" sz="1250" dirty="0"/>
              <a:t>, “Further Development of the Storm-Scale Numerical Weather Prediction Capability for Shenzhen Meteorological Bureau,” Shenzhen, $479K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E. Bridge, J. Kelly, “Optimizing Grassland Bird Conservation in an Era of Biofuel Production,” USDA, $466K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endParaRPr lang="en-US" sz="125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58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47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1"/>
            </a:pPr>
            <a:r>
              <a:rPr lang="en-US" sz="1250" dirty="0"/>
              <a:t>R. Kolar, “Dynamic Integration of Natural, Human, and Instructure Systems for Hurricane Evacuation and Sheltering," NSF, $456K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 smtClean="0"/>
              <a:t>L. </a:t>
            </a:r>
            <a:r>
              <a:rPr lang="en-US" sz="1250" dirty="0"/>
              <a:t>Ding, “Neuroimaging Study of Mental </a:t>
            </a:r>
            <a:r>
              <a:rPr lang="en-US" sz="1250" dirty="0" smtClean="0"/>
              <a:t>Fatigue,” FAA, $430K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/>
              <a:t>U. </a:t>
            </a:r>
            <a:r>
              <a:rPr lang="en-US" sz="1250" dirty="0" err="1"/>
              <a:t>Hansmann</a:t>
            </a:r>
            <a:r>
              <a:rPr lang="en-US" sz="1250" dirty="0"/>
              <a:t>, “Development of Generalized-Ensemble Algorithms and their Application in Protein Studies,” NSF, $410K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 smtClean="0"/>
              <a:t>L. </a:t>
            </a:r>
            <a:r>
              <a:rPr lang="en-US" sz="1250" dirty="0"/>
              <a:t>Ding, “Large-Scale Computational Neuroimaging of Brain Electrical </a:t>
            </a:r>
            <a:r>
              <a:rPr lang="en-US" sz="1250" dirty="0" smtClean="0"/>
              <a:t>Activity,” NSF CAREER, $400K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/>
              <a:t>P. Attar, “Optimal Spatiotemporal Reduced Order Modeling for Nonlinear Structural Dynamics,” NSF, $</a:t>
            </a:r>
            <a:r>
              <a:rPr lang="en-US" sz="1250" dirty="0" smtClean="0"/>
              <a:t>360K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/>
              <a:t>B. L. Cheong, Y. Jung, G. Zhang,, “Support for X-band Solid-state Weather Radar Development,” </a:t>
            </a:r>
            <a:r>
              <a:rPr lang="en-US" sz="1250" dirty="0" err="1"/>
              <a:t>WeatherLink</a:t>
            </a:r>
            <a:r>
              <a:rPr lang="en-US" sz="1250" dirty="0"/>
              <a:t>, $334K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 smtClean="0"/>
              <a:t>P</a:t>
            </a:r>
            <a:r>
              <a:rPr lang="en-US" sz="1250" dirty="0"/>
              <a:t>. </a:t>
            </a:r>
            <a:r>
              <a:rPr lang="en-US" sz="1250" dirty="0" err="1"/>
              <a:t>Vedula</a:t>
            </a:r>
            <a:r>
              <a:rPr lang="en-US" sz="1250" dirty="0"/>
              <a:t>, P. J. Attar, “Fast simulations of turbulent flows based on spatiotemporal statistical information,” NSF, $330K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F. Kong, “Development of a Short-Range </a:t>
            </a:r>
            <a:r>
              <a:rPr lang="en-US" sz="1250" dirty="0" err="1"/>
              <a:t>Realtime</a:t>
            </a:r>
            <a:r>
              <a:rPr lang="en-US" sz="1250" dirty="0"/>
              <a:t> Analysis and Forecasting System based on the ARPS for Taiwan Region Year 3 (IA#24) and Year 4 (IA #25),” NOAA, $310K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1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9"/>
            </a:pPr>
            <a:r>
              <a:rPr lang="en-US" sz="1250" dirty="0" smtClean="0"/>
              <a:t>E</a:t>
            </a:r>
            <a:r>
              <a:rPr lang="en-US" sz="1250" dirty="0"/>
              <a:t>. Bridge, J. Kelly, X. Xiao, “Enhancing and disseminating miniaturized tracking technology for widespread use on small migratory songbirds,” NSF, $302K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J</a:t>
            </a:r>
            <a:r>
              <a:rPr lang="en-US" sz="1250" dirty="0"/>
              <a:t>. Kelly, L. </a:t>
            </a:r>
            <a:r>
              <a:rPr lang="en-US" sz="1250" dirty="0" err="1"/>
              <a:t>Gruenwald</a:t>
            </a:r>
            <a:r>
              <a:rPr lang="en-US" sz="1250" dirty="0"/>
              <a:t>, P. </a:t>
            </a:r>
            <a:r>
              <a:rPr lang="en-US" sz="1250" dirty="0" err="1"/>
              <a:t>Chilson</a:t>
            </a:r>
            <a:r>
              <a:rPr lang="en-US" sz="1250" dirty="0"/>
              <a:t>, V. </a:t>
            </a:r>
            <a:r>
              <a:rPr lang="en-US" sz="1250" dirty="0" err="1"/>
              <a:t>Lakshmanan</a:t>
            </a:r>
            <a:r>
              <a:rPr lang="en-US" sz="1250" dirty="0"/>
              <a:t>, E. Bridge, “Advancing Biological Interpretations of Radar Data,” NSF EAGER, $299K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L</a:t>
            </a:r>
            <a:r>
              <a:rPr lang="en-US" sz="1250" dirty="0"/>
              <a:t>. Ding, “High-Resolution Noninvasive Computational Neuroimaging,” OCAST, $</a:t>
            </a:r>
            <a:r>
              <a:rPr lang="en-US" sz="1250" dirty="0" smtClean="0"/>
              <a:t>283K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/>
              <a:t>F. Kong, “Further Development to the Storm-Scale Numerical Weather Prediction Capability for Shenzhen Meteorological Bureau,” SIATCAS, $251K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R</a:t>
            </a:r>
            <a:r>
              <a:rPr lang="en-US" sz="1250" dirty="0"/>
              <a:t>. </a:t>
            </a:r>
            <a:r>
              <a:rPr lang="en-US" sz="1250" dirty="0" err="1"/>
              <a:t>Slatt</a:t>
            </a:r>
            <a:r>
              <a:rPr lang="en-US" sz="1250" dirty="0"/>
              <a:t>, Consortium from 14 oil and gas company, $</a:t>
            </a:r>
            <a:r>
              <a:rPr lang="en-US" sz="1250" dirty="0" smtClean="0"/>
              <a:t>245K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/>
              <a:t>J. </a:t>
            </a:r>
            <a:r>
              <a:rPr lang="en-US" sz="1250" dirty="0" err="1"/>
              <a:t>Brotzge</a:t>
            </a:r>
            <a:r>
              <a:rPr lang="en-US" sz="1250" dirty="0"/>
              <a:t>, F. Carr, “</a:t>
            </a:r>
            <a:r>
              <a:rPr lang="en-US" sz="1250" dirty="0" err="1"/>
              <a:t>Protyping</a:t>
            </a:r>
            <a:r>
              <a:rPr lang="en-US" sz="1250" dirty="0"/>
              <a:t> and Evaluating Key Network-of-Networks Technologies: Project Extension,” NOAA, $</a:t>
            </a:r>
            <a:r>
              <a:rPr lang="en-US" sz="1250" dirty="0" smtClean="0"/>
              <a:t>210K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Y</a:t>
            </a:r>
            <a:r>
              <a:rPr lang="en-US" sz="1250" dirty="0"/>
              <a:t>. Jung, M. </a:t>
            </a:r>
            <a:r>
              <a:rPr lang="en-US" sz="1250" dirty="0" err="1"/>
              <a:t>Xue</a:t>
            </a:r>
            <a:r>
              <a:rPr lang="en-US" sz="1250" dirty="0"/>
              <a:t>, G. Zhang, “Development of a </a:t>
            </a:r>
            <a:r>
              <a:rPr lang="en-US" sz="1250" dirty="0" err="1"/>
              <a:t>Polarimetric</a:t>
            </a:r>
            <a:r>
              <a:rPr lang="en-US" sz="1250" dirty="0"/>
              <a:t> Radar Data Simulator for KLAPS,” KMA, $</a:t>
            </a:r>
            <a:r>
              <a:rPr lang="en-US" sz="1250" dirty="0" smtClean="0"/>
              <a:t>176K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J</a:t>
            </a:r>
            <a:r>
              <a:rPr lang="en-US" sz="1250" dirty="0"/>
              <a:t>. </a:t>
            </a:r>
            <a:r>
              <a:rPr lang="en-US" sz="1250" dirty="0" err="1"/>
              <a:t>Ruyle</a:t>
            </a:r>
            <a:r>
              <a:rPr lang="en-US" sz="1250" dirty="0"/>
              <a:t>, “BRIGE: Investigation of Slot Antenna Recon figuration Mechanisms,” NSF, $</a:t>
            </a:r>
            <a:r>
              <a:rPr lang="en-US" sz="1250" dirty="0" smtClean="0"/>
              <a:t>175K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89"/>
            </a:pPr>
            <a:r>
              <a:rPr lang="en-US" sz="1250" dirty="0" smtClean="0"/>
              <a:t>J</a:t>
            </a:r>
            <a:r>
              <a:rPr lang="en-US" sz="1250" dirty="0"/>
              <a:t>. </a:t>
            </a:r>
            <a:r>
              <a:rPr lang="en-US" sz="1250" dirty="0" err="1"/>
              <a:t>Brotzge</a:t>
            </a:r>
            <a:r>
              <a:rPr lang="en-US" sz="1250" dirty="0"/>
              <a:t>, F. Carr, “CASA Warning System Innovation Institute,” U Mass, $160K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160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48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98"/>
            </a:pPr>
            <a:r>
              <a:rPr lang="en-US" sz="1250" dirty="0"/>
              <a:t>J. Kelly, “Developing Innovative Tools to Use Weather Radar Data to Assess and Monitor Impacts of Existing and Future Energy Facilities on Aerial Faunas in California,” CIEE, $150K (total), $49K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 smtClean="0"/>
              <a:t>J</a:t>
            </a:r>
            <a:r>
              <a:rPr lang="en-US" sz="1250" dirty="0"/>
              <a:t>. </a:t>
            </a:r>
            <a:r>
              <a:rPr lang="en-US" sz="1250" dirty="0" err="1"/>
              <a:t>Brotzge</a:t>
            </a:r>
            <a:r>
              <a:rPr lang="en-US" sz="1250" dirty="0"/>
              <a:t>, F. Carr, “Prototyping and Evaluating Key Network-of-Networks Technologies,” NOAA, $145K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de-DE" sz="1250" dirty="0"/>
              <a:t>T. Yu, Y. Wang, R. Palmer, B. Cheong, „</a:t>
            </a:r>
            <a:r>
              <a:rPr lang="en-US" sz="1250" dirty="0"/>
              <a:t>Algorithm development for solid-state </a:t>
            </a:r>
            <a:r>
              <a:rPr lang="en-US" sz="1250" dirty="0" err="1"/>
              <a:t>polarimetric</a:t>
            </a:r>
            <a:r>
              <a:rPr lang="en-US" sz="1250" dirty="0"/>
              <a:t> weather radars,” Toshiba, $130K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F. Kong, “Establishment of an Urban-Scale Weather Forecasting System (USWFS) for the Su Zhou Meteorological Bureau (SZMB),” $127K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L. Ding, “Neurophysiological Assessment of Mental Fatigue and Cognitive Performance,” FAA, $115K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K. </a:t>
            </a:r>
            <a:r>
              <a:rPr lang="en-US" sz="1250" dirty="0" err="1"/>
              <a:t>Dresback</a:t>
            </a:r>
            <a:r>
              <a:rPr lang="en-US" sz="1250" dirty="0"/>
              <a:t>, R. </a:t>
            </a:r>
            <a:r>
              <a:rPr lang="en-US" sz="1250" dirty="0" err="1"/>
              <a:t>Kolar</a:t>
            </a:r>
            <a:r>
              <a:rPr lang="en-US" sz="1250" dirty="0"/>
              <a:t>, "Next Generation ADCIRC Tidal Database: Phase 2 - West Coast," DOD, $75K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K. </a:t>
            </a:r>
            <a:r>
              <a:rPr lang="en-US" sz="1250" dirty="0" err="1"/>
              <a:t>Dresback</a:t>
            </a:r>
            <a:r>
              <a:rPr lang="en-US" sz="1250" dirty="0"/>
              <a:t>, R. </a:t>
            </a:r>
            <a:r>
              <a:rPr lang="en-US" sz="1250" dirty="0" err="1"/>
              <a:t>Kolar</a:t>
            </a:r>
            <a:r>
              <a:rPr lang="en-US" sz="1250" dirty="0"/>
              <a:t>, "Next Generation ADCIRC Tidal Database,” NOAA, $75K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P. </a:t>
            </a:r>
            <a:r>
              <a:rPr lang="en-US" sz="1250" dirty="0" err="1"/>
              <a:t>Risser</a:t>
            </a:r>
            <a:r>
              <a:rPr lang="en-US" sz="1250" dirty="0"/>
              <a:t>, J. </a:t>
            </a:r>
            <a:r>
              <a:rPr lang="en-US" sz="1250" dirty="0" err="1"/>
              <a:t>Duckles</a:t>
            </a:r>
            <a:r>
              <a:rPr lang="en-US" sz="1250" dirty="0"/>
              <a:t>, J. Bratton, NSF I-Corps, $50K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R. Palmer, M. </a:t>
            </a:r>
            <a:r>
              <a:rPr lang="en-US" sz="1250" dirty="0" err="1"/>
              <a:t>Yeary</a:t>
            </a:r>
            <a:r>
              <a:rPr lang="en-US" sz="1250" dirty="0"/>
              <a:t>, “System and Software Engineering Support Services for CGI,” CGI, $46K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r>
              <a:rPr lang="en-US" sz="1250" dirty="0"/>
              <a:t>M. </a:t>
            </a:r>
            <a:r>
              <a:rPr lang="en-US" sz="1250" dirty="0" err="1"/>
              <a:t>Yeary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“GRDS: Request to support a Native American Indian graduate student beginning his PhD within the CASA Engineering Research Center,” NSF, $32K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8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44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49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08"/>
            </a:pPr>
            <a:r>
              <a:rPr lang="en-US" sz="1250" dirty="0" smtClean="0"/>
              <a:t>I.Y. </a:t>
            </a:r>
            <a:r>
              <a:rPr lang="en-US" sz="1250" dirty="0" err="1" smtClean="0"/>
              <a:t>Akkutlu</a:t>
            </a:r>
            <a:r>
              <a:rPr lang="en-US" sz="1250" dirty="0" smtClean="0"/>
              <a:t>, J. </a:t>
            </a:r>
            <a:r>
              <a:rPr lang="en-US" sz="1250" dirty="0" err="1" smtClean="0"/>
              <a:t>Callard</a:t>
            </a:r>
            <a:r>
              <a:rPr lang="en-US" sz="1250" dirty="0" smtClean="0"/>
              <a:t>, C. </a:t>
            </a:r>
            <a:r>
              <a:rPr lang="en-US" sz="1250" dirty="0" err="1" smtClean="0"/>
              <a:t>Rai</a:t>
            </a:r>
            <a:r>
              <a:rPr lang="en-US" sz="1250" dirty="0" smtClean="0"/>
              <a:t>, C. </a:t>
            </a:r>
            <a:r>
              <a:rPr lang="en-US" sz="1250" dirty="0" err="1" smtClean="0"/>
              <a:t>Sondergeld</a:t>
            </a:r>
            <a:r>
              <a:rPr lang="en-US" sz="1250" dirty="0" smtClean="0"/>
              <a:t>, “OU Shale Gas and Unconventional Reservoir Research Cooperative,” $2.8M per year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J. P. Shaffer, T. </a:t>
            </a:r>
            <a:r>
              <a:rPr lang="en-US" sz="1250" dirty="0" err="1" smtClean="0"/>
              <a:t>Pfau</a:t>
            </a:r>
            <a:r>
              <a:rPr lang="en-US" sz="1250" dirty="0" smtClean="0"/>
              <a:t>, “A </a:t>
            </a:r>
            <a:r>
              <a:rPr lang="en-US" sz="1250" dirty="0" err="1" smtClean="0"/>
              <a:t>Rydberg</a:t>
            </a:r>
            <a:r>
              <a:rPr lang="en-US" sz="1250" dirty="0" smtClean="0"/>
              <a:t> Atom Electric Field Sensor,” DARPA-ARO, $1.18M (total),$1.06M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Y. </a:t>
            </a:r>
            <a:r>
              <a:rPr lang="en-US" sz="1250" dirty="0" err="1" smtClean="0"/>
              <a:t>Luo</a:t>
            </a:r>
            <a:r>
              <a:rPr lang="en-US" sz="1250" dirty="0" smtClean="0"/>
              <a:t>, “Data Synthesis and Data Assimilation at Global Change Experiments and </a:t>
            </a:r>
            <a:r>
              <a:rPr lang="en-US" sz="1250" dirty="0" err="1" smtClean="0"/>
              <a:t>Fluxnet</a:t>
            </a:r>
            <a:r>
              <a:rPr lang="en-US" sz="1250" dirty="0" smtClean="0"/>
              <a:t> toward Improving Land Process Models,” DOE, $1.05M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“Establishment of an Improved Numerical Weather Forecasting System for Chongqing Meteorological Service,” Chongqing Institute of Green and Intelligent Technology, China, $852K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G. Zhang,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B. L. Cheong, T. J. </a:t>
            </a:r>
            <a:r>
              <a:rPr lang="en-US" sz="1250" dirty="0" err="1" smtClean="0"/>
              <a:t>Schurr</a:t>
            </a:r>
            <a:r>
              <a:rPr lang="en-US" sz="1250" dirty="0" smtClean="0"/>
              <a:t>, “Advanced Study of Precipitation Microphysics with Multi-Frequency </a:t>
            </a:r>
            <a:r>
              <a:rPr lang="en-US" sz="1250" dirty="0" err="1" smtClean="0"/>
              <a:t>Polarimetric</a:t>
            </a:r>
            <a:r>
              <a:rPr lang="en-US" sz="1250" dirty="0" smtClean="0"/>
              <a:t> Radar Observations and Data Assimilation,” NSF, $637K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J. P. Shaffer, “A Quantum Hybrid System for Linking </a:t>
            </a:r>
            <a:r>
              <a:rPr lang="en-US" sz="1250" dirty="0" err="1" smtClean="0"/>
              <a:t>Rydberg</a:t>
            </a:r>
            <a:r>
              <a:rPr lang="en-US" sz="1250" dirty="0" smtClean="0"/>
              <a:t> Atom Quantum Gates. NSF, $465K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J. P. Shaffer, “Rydberg Atom Interactions and Collective Behavior,” NSF, $436K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J. P. Shaffer, “Interactions in Cold Rydberg Gases,” NSF, $422K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08"/>
            </a:pPr>
            <a:r>
              <a:rPr lang="en-US" sz="1250" dirty="0" smtClean="0"/>
              <a:t>J. Cruz, “CIF: Small: Two-Dimensional Channel Modeling, Detection and Coding for Shingled Magnetic Recording,” NSF, $418K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17"/>
            </a:pPr>
            <a:r>
              <a:rPr lang="en-US" sz="1250" dirty="0" smtClean="0"/>
              <a:t>M. Yuan, “Supplement to Developing and Evaluating the Effectiveness of the Location-based Offender Monitoring System for Offender Supervision,” National Institute of Justice, $396K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“Optimal Design of Multi-scale Ensemble Systems for Convective-Scale </a:t>
            </a:r>
            <a:r>
              <a:rPr lang="en-US" sz="1250" dirty="0" err="1" smtClean="0"/>
              <a:t>Probabalistic</a:t>
            </a:r>
            <a:r>
              <a:rPr lang="en-US" sz="1250" dirty="0" smtClean="0"/>
              <a:t> Forecasting,” NSF, $359K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“Further Development of the Storm-Scale Numerical Weather Prediction Capability for Shenzhen Meteorological Bureau,” Shenzhen Institute of Advanced Technology, China, $251K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J. Snow &amp; F. </a:t>
            </a:r>
            <a:r>
              <a:rPr lang="en-US" sz="1250" dirty="0" err="1" smtClean="0"/>
              <a:t>Fondjo</a:t>
            </a:r>
            <a:r>
              <a:rPr lang="en-US" sz="1250" dirty="0" smtClean="0"/>
              <a:t> </a:t>
            </a:r>
            <a:r>
              <a:rPr lang="en-US" sz="1250" dirty="0" err="1" smtClean="0"/>
              <a:t>Fotou</a:t>
            </a:r>
            <a:r>
              <a:rPr lang="en-US" sz="1250" dirty="0" smtClean="0"/>
              <a:t> (Langston U), “MRI: Acquisition of a High Performance Computing Cluster for Research and Education,” NSF, $250K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Y. Jung, “Advanced Data Assimilation and Prediction Research for Convective-Scale Warn-on-Forecast,” NOAA, $243K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I.Y. </a:t>
            </a:r>
            <a:r>
              <a:rPr lang="en-US" sz="1250" dirty="0" err="1" smtClean="0"/>
              <a:t>Akkutlu</a:t>
            </a:r>
            <a:r>
              <a:rPr lang="en-US" sz="1250" dirty="0" smtClean="0"/>
              <a:t>, “Multi-scale Characterization of Transport Phenomena in </a:t>
            </a:r>
            <a:r>
              <a:rPr lang="en-US" sz="1250" dirty="0" err="1" smtClean="0"/>
              <a:t>Shales</a:t>
            </a:r>
            <a:r>
              <a:rPr lang="en-US" sz="1250" dirty="0" smtClean="0"/>
              <a:t> for Improved Gas Recovery,” Devon Energy,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err="1"/>
              <a:t>Xue</a:t>
            </a:r>
            <a:r>
              <a:rPr lang="en-US" sz="1250" dirty="0"/>
              <a:t>, R. McPherson, J. </a:t>
            </a:r>
            <a:r>
              <a:rPr lang="en-US" sz="1250" dirty="0" err="1"/>
              <a:t>Brotzge</a:t>
            </a:r>
            <a:r>
              <a:rPr lang="en-US" sz="1250" dirty="0"/>
              <a:t>, B. Moore, “Very High-Resolution Dynamic Downscaling of Regional Climate and Hydrology,” USG, $</a:t>
            </a:r>
            <a:r>
              <a:rPr lang="en-US" sz="1250" dirty="0" smtClean="0"/>
              <a:t>24K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17"/>
            </a:pPr>
            <a:r>
              <a:rPr lang="en-US" sz="1250" dirty="0" smtClean="0"/>
              <a:t>J</a:t>
            </a:r>
            <a:r>
              <a:rPr lang="en-US" sz="1250" dirty="0"/>
              <a:t>. </a:t>
            </a:r>
            <a:r>
              <a:rPr lang="en-US" sz="1250" dirty="0" err="1"/>
              <a:t>Brotzge</a:t>
            </a:r>
            <a:r>
              <a:rPr lang="en-US" sz="1250" dirty="0"/>
              <a:t>, F. Carr, “CASA DFW </a:t>
            </a:r>
            <a:r>
              <a:rPr lang="en-US" sz="1250" dirty="0" err="1"/>
              <a:t>Testbed</a:t>
            </a:r>
            <a:r>
              <a:rPr lang="en-US" sz="1250" dirty="0"/>
              <a:t> </a:t>
            </a:r>
            <a:r>
              <a:rPr lang="en-US" sz="1250" dirty="0" err="1"/>
              <a:t>Enchancement</a:t>
            </a:r>
            <a:r>
              <a:rPr lang="en-US" sz="1250" dirty="0"/>
              <a:t>: Task B of National </a:t>
            </a:r>
            <a:r>
              <a:rPr lang="en-US" sz="1250" dirty="0" err="1"/>
              <a:t>Mesonet</a:t>
            </a:r>
            <a:r>
              <a:rPr lang="en-US" sz="1250" dirty="0"/>
              <a:t> Program (NWP),” Earth Networks Inc., $25K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1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85012" y="5791387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97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5A53F-FE0D-4B6F-9828-237F1A2626B8}" type="slidenum">
              <a:rPr lang="en-US"/>
              <a:pPr/>
              <a:t>5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Symposium 2018 Sponsors: Thank You!</a:t>
            </a:r>
            <a:endParaRPr lang="en-US" sz="3550" dirty="0"/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Sponsors (13)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Gold (2): Dell EMC, </a:t>
            </a:r>
            <a:r>
              <a:rPr lang="en-US" sz="2000" b="1" dirty="0" err="1" smtClean="0">
                <a:solidFill>
                  <a:srgbClr val="CC00CC"/>
                </a:solidFill>
              </a:rPr>
              <a:t>Formulus</a:t>
            </a:r>
            <a:r>
              <a:rPr lang="en-US" sz="2000" b="1" dirty="0" smtClean="0">
                <a:solidFill>
                  <a:srgbClr val="CC00CC"/>
                </a:solidFill>
              </a:rPr>
              <a:t> Black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Silver (</a:t>
            </a:r>
            <a:r>
              <a:rPr lang="en-US" sz="2000" dirty="0"/>
              <a:t>7</a:t>
            </a:r>
            <a:r>
              <a:rPr lang="en-US" sz="2000" dirty="0" smtClean="0"/>
              <a:t>): </a:t>
            </a:r>
            <a:r>
              <a:rPr lang="en-US" sz="2000" b="1" dirty="0" err="1" smtClean="0">
                <a:solidFill>
                  <a:srgbClr val="CC00CC"/>
                </a:solidFill>
              </a:rPr>
              <a:t>Cloudian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CC00CC"/>
                </a:solidFill>
              </a:rPr>
              <a:t>Eagle Technologies</a:t>
            </a:r>
            <a:r>
              <a:rPr lang="en-US" sz="2000" dirty="0" smtClean="0"/>
              <a:t>, Intel, Lenovo</a:t>
            </a:r>
            <a:r>
              <a:rPr lang="en-US" sz="2000" dirty="0"/>
              <a:t>, </a:t>
            </a:r>
            <a:r>
              <a:rPr lang="en-US" sz="2000" dirty="0" smtClean="0"/>
              <a:t>             Red Hat/</a:t>
            </a:r>
            <a:r>
              <a:rPr lang="en-US" sz="2000" b="1" dirty="0" err="1" smtClean="0">
                <a:solidFill>
                  <a:srgbClr val="CC00CC"/>
                </a:solidFill>
              </a:rPr>
              <a:t>Crossvale</a:t>
            </a:r>
            <a:r>
              <a:rPr lang="en-US" sz="2000" dirty="0" smtClean="0"/>
              <a:t>, Silicon </a:t>
            </a:r>
            <a:r>
              <a:rPr lang="en-US" sz="2000" dirty="0"/>
              <a:t>Mechanics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Bronze (</a:t>
            </a:r>
            <a:r>
              <a:rPr lang="en-US" sz="2000" dirty="0"/>
              <a:t>3</a:t>
            </a:r>
            <a:r>
              <a:rPr lang="en-US" sz="2000" dirty="0" smtClean="0"/>
              <a:t>): NVIDIA, Rogue Wave Software, Spectra Logic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Snack Break (1): Silicon Mechanics (midmorning)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Academic (1): Great Plains Network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Thank you all! Without you, the Symposium couldn’t happen.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Over the past 16 Symposia, we’ve had a total of 93 companies as sponsors – and half have repeated (and/or were acquired by/merged with other sponsors).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50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R. </a:t>
            </a:r>
            <a:r>
              <a:rPr lang="en-US" sz="1250" dirty="0" err="1" smtClean="0"/>
              <a:t>Voronov</a:t>
            </a:r>
            <a:r>
              <a:rPr lang="en-US" sz="1250" dirty="0" smtClean="0"/>
              <a:t>, “Intra-Thrombus Chemo-Transport and Local Stress Mechanics under Flow,” American Heart Association Postdoctoral Fellowship, $150K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“Improving High Resolution Tropical Cyclone Prediction using GSI-based Hybrid Ensemble-</a:t>
            </a:r>
            <a:r>
              <a:rPr lang="en-US" sz="1250" dirty="0" err="1" smtClean="0"/>
              <a:t>Variational</a:t>
            </a:r>
            <a:r>
              <a:rPr lang="en-US" sz="1250" dirty="0" smtClean="0"/>
              <a:t> Data Assimilation System for HWRF,” NOAA, $150K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I. Y. </a:t>
            </a:r>
            <a:r>
              <a:rPr lang="en-US" sz="1250" dirty="0" err="1" smtClean="0"/>
              <a:t>Akkutlu</a:t>
            </a:r>
            <a:r>
              <a:rPr lang="en-US" sz="1250" dirty="0" smtClean="0"/>
              <a:t>, “Molecular Theory of Capillarity in </a:t>
            </a:r>
            <a:r>
              <a:rPr lang="en-US" sz="1250" dirty="0" err="1" smtClean="0"/>
              <a:t>Kerogen</a:t>
            </a:r>
            <a:r>
              <a:rPr lang="en-US" sz="1250" dirty="0" smtClean="0"/>
              <a:t> - A Multi-component Approach to Predict Shale Gas/Liquid In-place and Transport in </a:t>
            </a:r>
            <a:r>
              <a:rPr lang="en-US" sz="1250" dirty="0" err="1" smtClean="0"/>
              <a:t>Nanopores</a:t>
            </a:r>
            <a:r>
              <a:rPr lang="en-US" sz="1250" dirty="0" smtClean="0"/>
              <a:t>,” Devon Energy, $150K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S. </a:t>
            </a:r>
            <a:r>
              <a:rPr lang="en-US" sz="1250" dirty="0" err="1" smtClean="0"/>
              <a:t>Dhall</a:t>
            </a:r>
            <a:r>
              <a:rPr lang="en-US" sz="1250" dirty="0" smtClean="0"/>
              <a:t>, L. </a:t>
            </a:r>
            <a:r>
              <a:rPr lang="en-US" sz="1250" dirty="0" err="1" smtClean="0"/>
              <a:t>Gruenwald</a:t>
            </a:r>
            <a:r>
              <a:rPr lang="en-US" sz="1250" dirty="0" smtClean="0"/>
              <a:t>, “Autonomous Database Partitioning using Data Mining for High End Computing,” NSF, $150K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F. Kong, “Ensemble Simulation of GOES-R Proxy Radiance Data from CONUS Storm-Scale Ensemble Forecasts, Product Demonstration and Assessment at the Hazardous Weather </a:t>
            </a:r>
            <a:r>
              <a:rPr lang="en-US" sz="1250" dirty="0" err="1" smtClean="0"/>
              <a:t>Testbed</a:t>
            </a:r>
            <a:r>
              <a:rPr lang="en-US" sz="1250" dirty="0" smtClean="0"/>
              <a:t> GOES-R Proving Ground,” NOAA, $126K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2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F. Kong, “Ensemble Simulation of GOES-R Proxy Radiance Data from CONUS Storm-Scale Ensemble Forecasts, Product Demonstration and Assessment at the Hazardous Weather </a:t>
            </a:r>
            <a:r>
              <a:rPr lang="en-US" sz="1250" dirty="0" err="1" smtClean="0"/>
              <a:t>Testbed</a:t>
            </a:r>
            <a:r>
              <a:rPr lang="en-US" sz="1250" dirty="0" smtClean="0"/>
              <a:t> GOES-R Proving Ground,” NOAA, $94K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31"/>
            </a:pPr>
            <a:r>
              <a:rPr lang="en-US" sz="1250" dirty="0" smtClean="0"/>
              <a:t>K. Brewster,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“High Resolution Data Assimilation for Trajectory Improvement,” DOD-Air Force, $79K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31"/>
            </a:pPr>
            <a:r>
              <a:rPr lang="en-US" sz="1250" dirty="0" smtClean="0"/>
              <a:t>F. Kong, “CAPS support to the WRF Lightning Forecast Algorithm for the NOAA R3 effort,” NOAA GOES-R/Universities Space Research Assn, $48K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31"/>
            </a:pPr>
            <a:r>
              <a:rPr lang="en-US" sz="1250" dirty="0" smtClean="0"/>
              <a:t>R. McPherson, M. Shafer, Y. Hong, “Utilization of Regional Climate Science Programs in Reservoir and Watershed Impact Assessments,”  OSU Water Resources Responses to Climate Change: Pilot Study, $43K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1"/>
            </a:pPr>
            <a:r>
              <a:rPr lang="en-US" sz="1250" dirty="0" smtClean="0"/>
              <a:t>P. Attar, “Numerical Simulation of a Membrane Micro Air Vehicle in a Gust Field, Ohio Aerospace Institute,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1"/>
            </a:pPr>
            <a:r>
              <a:rPr lang="en-US" sz="1250" dirty="0" smtClean="0"/>
              <a:t>J.R. Cruz, “Signal Processing for Magnetic Recording Channels,” Hitachi Global Storage Technologies, Inc., Director,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1"/>
            </a:pPr>
            <a:r>
              <a:rPr lang="en-US" sz="1250" dirty="0" smtClean="0"/>
              <a:t>J.R. Cruz, “Equalization, Detection, and Coding Algorithms for Bit Patterned Media Recording,” Advanced Storage Technology Consortium, $17K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1"/>
            </a:pPr>
            <a:r>
              <a:rPr lang="en-US" sz="1250" dirty="0" smtClean="0"/>
              <a:t>L. Sells, J. </a:t>
            </a:r>
            <a:r>
              <a:rPr lang="en-US" sz="1250" dirty="0" err="1" smtClean="0"/>
              <a:t>Goulden</a:t>
            </a:r>
            <a:r>
              <a:rPr lang="en-US" sz="1250" dirty="0" smtClean="0"/>
              <a:t>, H. </a:t>
            </a:r>
            <a:r>
              <a:rPr lang="en-US" sz="1250" dirty="0" err="1" smtClean="0"/>
              <a:t>Aboudja</a:t>
            </a:r>
            <a:r>
              <a:rPr lang="en-US" sz="1250" dirty="0" smtClean="0"/>
              <a:t>, “LittleFe grant,” LittleFe project, $2.5K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1"/>
            </a:pPr>
            <a:r>
              <a:rPr lang="en-US" sz="1250" dirty="0" smtClean="0"/>
              <a:t>L. Sells, J. </a:t>
            </a:r>
            <a:r>
              <a:rPr lang="en-US" sz="1250" dirty="0" err="1" smtClean="0"/>
              <a:t>Goulden</a:t>
            </a:r>
            <a:r>
              <a:rPr lang="en-US" sz="1250" dirty="0" smtClean="0"/>
              <a:t>, “Early Adopter Grant,” NSF/TCPP, $2.5K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51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39"/>
            </a:pPr>
            <a:r>
              <a:rPr lang="en-US" sz="1250" dirty="0" smtClean="0"/>
              <a:t>B. Moore III et al, “Department of the Interior South-Central Regional Climate Science Center,” US Dept of the Interior, $3.5M (total), $1.4M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 et al, “Center for Application of Single-Walled Carbon </a:t>
            </a:r>
            <a:r>
              <a:rPr lang="en-US" sz="1250" dirty="0" err="1" smtClean="0"/>
              <a:t>Nanotubes</a:t>
            </a:r>
            <a:r>
              <a:rPr lang="en-US" sz="1250" dirty="0" smtClean="0"/>
              <a:t>,” DOE, $1M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J. K. </a:t>
            </a:r>
            <a:r>
              <a:rPr lang="en-US" sz="1250" dirty="0" err="1" smtClean="0"/>
              <a:t>Shen</a:t>
            </a:r>
            <a:r>
              <a:rPr lang="en-US" sz="1250" dirty="0" smtClean="0"/>
              <a:t>, “CAREER: Electrostatic Mechanisms in Protein Stability and Folding, NSF, $773K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Y. </a:t>
            </a:r>
            <a:r>
              <a:rPr lang="en-US" sz="1250" dirty="0" err="1" smtClean="0"/>
              <a:t>Kogan</a:t>
            </a:r>
            <a:r>
              <a:rPr lang="en-US" sz="1250" dirty="0" smtClean="0"/>
              <a:t>, “Parameterization of cumulus convective cloud systems in </a:t>
            </a:r>
            <a:r>
              <a:rPr lang="en-US" sz="1250" dirty="0" err="1" smtClean="0"/>
              <a:t>mesoscale</a:t>
            </a:r>
            <a:r>
              <a:rPr lang="en-US" sz="1250" dirty="0" smtClean="0"/>
              <a:t> forecast models,” ONR, $594K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“Optimal Design of Multi-scale Ensemble Systems for Convective-Scale Probabilistic Forecasting,” NSF, $395K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R. D. Palmer, T.-Y. Yu, “NMQ and WDSS-II for the KMA radar network: Real-time, effective, and integrated weather products,” Space Environment Laboratory, Inc., $361K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B. Grady, 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“Novel </a:t>
            </a:r>
            <a:r>
              <a:rPr lang="en-US" sz="1250" dirty="0" err="1" smtClean="0"/>
              <a:t>Supramolecular</a:t>
            </a:r>
            <a:r>
              <a:rPr lang="en-US" sz="1250" dirty="0" smtClean="0"/>
              <a:t> Structures of Laterally Confined </a:t>
            </a:r>
            <a:r>
              <a:rPr lang="en-US" sz="1250" dirty="0" err="1" smtClean="0"/>
              <a:t>Amphiphilic</a:t>
            </a:r>
            <a:r>
              <a:rPr lang="en-US" sz="1250" dirty="0" smtClean="0"/>
              <a:t> Molecules,” NSF, $335K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</a:t>
            </a:r>
            <a:r>
              <a:rPr lang="en-US" sz="1250" dirty="0" err="1" smtClean="0"/>
              <a:t>Interfacially</a:t>
            </a:r>
            <a:r>
              <a:rPr lang="en-US" sz="1250" dirty="0" smtClean="0"/>
              <a:t> active 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,” Advanced Energy Consortium, $331K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r>
              <a:rPr lang="en-US" sz="1250" dirty="0" smtClean="0"/>
              <a:t>C. Y. Tang , R. </a:t>
            </a:r>
            <a:r>
              <a:rPr lang="en-US" sz="1250" dirty="0" err="1" smtClean="0"/>
              <a:t>Ramakumar</a:t>
            </a:r>
            <a:r>
              <a:rPr lang="en-US" sz="1250" dirty="0" smtClean="0"/>
              <a:t>, N. Jiang , “Control and Operation of Large-Scale Wind Farms in the Power System”, NSF, $231K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39"/>
            </a:pPr>
            <a:endParaRPr lang="en-US" sz="130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J. </a:t>
            </a:r>
            <a:r>
              <a:rPr lang="en-US" sz="1250" dirty="0" err="1" smtClean="0"/>
              <a:t>Shen</a:t>
            </a:r>
            <a:r>
              <a:rPr lang="en-US" sz="1250" dirty="0" smtClean="0"/>
              <a:t>, “Electrostatic </a:t>
            </a:r>
            <a:r>
              <a:rPr lang="en-US" sz="1250" dirty="0" err="1" smtClean="0"/>
              <a:t>Modulationof</a:t>
            </a:r>
            <a:r>
              <a:rPr lang="en-US" sz="1250" dirty="0" smtClean="0"/>
              <a:t> Protein Stability and Folding,” NIH, $1.4M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Y. Wang, “Theoretical Tools for Measuring Dark Energy from Galaxy Clustering,” DOE, $230K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“Further Enhancement to the Hourly Assimilation and Prediction System (HAPS) for Shenzhen Meteorological Bureau.” Shenzhen Institute of Advanced Technology, Chinese Academy of Science, $228K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“Multi-fidelity Modeling and Simulation (M&amp;S) Tool for Nonlinear </a:t>
            </a:r>
            <a:r>
              <a:rPr lang="en-US" sz="1250" dirty="0" err="1" smtClean="0"/>
              <a:t>Aeroelasticity</a:t>
            </a:r>
            <a:r>
              <a:rPr lang="en-US" sz="1250" dirty="0" smtClean="0"/>
              <a:t>,” Advanced Dynamics, $160K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B. </a:t>
            </a:r>
            <a:r>
              <a:rPr lang="en-US" sz="1250" dirty="0" err="1" smtClean="0"/>
              <a:t>Eskridge</a:t>
            </a:r>
            <a:r>
              <a:rPr lang="en-US" sz="1250" dirty="0" smtClean="0"/>
              <a:t>, “CDI-TYPE I: RUI: Emergent Hierarchies of Leaders in Multi-Robot Systems,” NSF, $159K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“Mixed-Volatile Fluids Relevant to Subsurface Energy Systems,” DOE, $120K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“OU Contribution to the ATLAS Southwest Tier 2 Computing Center (Supplement),” NSF, $110K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P. Attar, “High-Fidelity Computational </a:t>
            </a:r>
            <a:r>
              <a:rPr lang="en-US" sz="1250" dirty="0" err="1" smtClean="0"/>
              <a:t>Aeroelastic</a:t>
            </a:r>
            <a:r>
              <a:rPr lang="en-US" sz="1250" dirty="0" smtClean="0"/>
              <a:t> Solver Research,” Ohio Aerospace Institute, $53K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48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“OU Contribution to the ATLAS Southwest Tier 2 Computing Center (Supplement),” NSF, $50K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52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57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“University of Oklahoma Contribution to OSG Software Development,” Brookhaven National Laboratory, $50K.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P. Attar, “Computational Model Development and Experimental Validation Measurements for Membrane-Batten Wing,” Ohio Aerospace Institute, $43K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“Reduced Carbon in Earth’s Crust and Mantle I,” Alfred P. Sloan Foundation, $39K.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J. </a:t>
            </a:r>
            <a:r>
              <a:rPr lang="en-US" sz="1250" dirty="0" err="1" smtClean="0"/>
              <a:t>Gao</a:t>
            </a:r>
            <a:r>
              <a:rPr lang="en-US" sz="1250" dirty="0" smtClean="0"/>
              <a:t>, “Advancing Research on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 Weather-Adaptive 3DVAR Analyses with Automatic Storm Positioning and On-demand Capability,” NOAA, $36K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“Probabilistic Forecasting for Aviation Decision Aid Applications,” Impact Technologies,$20K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“Towards Better Modeling and Simulation of Nonlinear </a:t>
            </a:r>
            <a:r>
              <a:rPr lang="en-US" sz="1250" dirty="0" err="1" smtClean="0"/>
              <a:t>Aeroelasticity</a:t>
            </a:r>
            <a:r>
              <a:rPr lang="en-US" sz="1250" dirty="0" smtClean="0"/>
              <a:t> On and Beyond Transonic Regimes,” Advanced Dynamics, $20K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57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“High-Fidelity Computational </a:t>
            </a:r>
            <a:r>
              <a:rPr lang="en-US" sz="1250" dirty="0" err="1" smtClean="0"/>
              <a:t>Aeroelastic</a:t>
            </a:r>
            <a:r>
              <a:rPr lang="en-US" sz="1250" dirty="0" smtClean="0"/>
              <a:t> Models in Support of Certification Airworthiness of Control Surfaces with </a:t>
            </a:r>
            <a:r>
              <a:rPr lang="en-US" sz="1250" dirty="0" err="1" smtClean="0"/>
              <a:t>Freeplay</a:t>
            </a:r>
            <a:r>
              <a:rPr lang="en-US" sz="1250" dirty="0" smtClean="0"/>
              <a:t> and Other Nonlinear Features,” Advanced Dynamics, $9K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53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64"/>
            </a:pPr>
            <a:r>
              <a:rPr lang="en-US" sz="1250" dirty="0" smtClean="0"/>
              <a:t>H. Neeman, D. Brunson (OSU), J. Deaton (</a:t>
            </a:r>
            <a:r>
              <a:rPr lang="en-US" sz="1250" dirty="0" err="1" smtClean="0"/>
              <a:t>OneNet</a:t>
            </a:r>
            <a:r>
              <a:rPr lang="en-US" sz="1250" dirty="0" smtClean="0"/>
              <a:t>), J. He (Noble Foundation), D. </a:t>
            </a:r>
            <a:r>
              <a:rPr lang="en-US" sz="1250" dirty="0" err="1" smtClean="0"/>
              <a:t>Schoenefeld</a:t>
            </a:r>
            <a:r>
              <a:rPr lang="en-US" sz="1250" dirty="0" smtClean="0"/>
              <a:t> (TU), J. Snow (Langston U), M. Strauss (OU), X. Xiao (OU),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 (OU), “Oklahoma Optical Initiative,” NSF, $1.17M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r>
              <a:rPr lang="en-US" sz="1250" dirty="0" smtClean="0"/>
              <a:t>H. Neeman, M. Jensen, M. Strauss, X. Xiao,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E. Baron, K. </a:t>
            </a:r>
            <a:r>
              <a:rPr lang="en-US" sz="1250" dirty="0" err="1" smtClean="0"/>
              <a:t>Dresback</a:t>
            </a:r>
            <a:r>
              <a:rPr lang="en-US" sz="1250" dirty="0" smtClean="0"/>
              <a:t>, R. </a:t>
            </a:r>
            <a:r>
              <a:rPr lang="en-US" sz="1250" dirty="0" err="1" smtClean="0"/>
              <a:t>Kolar</a:t>
            </a:r>
            <a:r>
              <a:rPr lang="en-US" sz="1250" dirty="0" smtClean="0"/>
              <a:t>, A. McGovern, R. Palmer,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H. </a:t>
            </a:r>
            <a:r>
              <a:rPr lang="en-US" sz="1250" dirty="0" err="1" smtClean="0"/>
              <a:t>Severini</a:t>
            </a:r>
            <a:r>
              <a:rPr lang="en-US" sz="1250" dirty="0" smtClean="0"/>
              <a:t>, 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T. </a:t>
            </a:r>
            <a:r>
              <a:rPr lang="en-US" sz="1250" dirty="0" err="1" smtClean="0"/>
              <a:t>Trafalis</a:t>
            </a:r>
            <a:r>
              <a:rPr lang="en-US" sz="1250" dirty="0" smtClean="0"/>
              <a:t>, M. Wenger, R. Wheeler (Duquesne U), “MRI: Acquisition of Extensible Petascale Storage for Data Intensive Research,” NSF, $793K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J. Harwell, F. </a:t>
            </a:r>
            <a:r>
              <a:rPr lang="en-US" sz="1250" dirty="0" err="1" smtClean="0"/>
              <a:t>Jentoft</a:t>
            </a:r>
            <a:r>
              <a:rPr lang="en-US" sz="1250" dirty="0" smtClean="0"/>
              <a:t>, K. </a:t>
            </a:r>
            <a:r>
              <a:rPr lang="en-US" sz="1250" dirty="0" err="1" smtClean="0"/>
              <a:t>Gasem</a:t>
            </a:r>
            <a:r>
              <a:rPr lang="en-US" sz="1250" dirty="0" smtClean="0"/>
              <a:t>, S. Wang, “Center for Interfacial Reaction Engineering (CIRE),” DOE EPSCoR, $2.4M ($1.97M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B. Abbott, P. Gutierrez, “Experimental Physics Investigations Using Colliding Beam Detectors at </a:t>
            </a:r>
            <a:r>
              <a:rPr lang="en-US" sz="1250" dirty="0" err="1" smtClean="0"/>
              <a:t>Fermilab</a:t>
            </a:r>
            <a:r>
              <a:rPr lang="en-US" sz="1250" dirty="0" smtClean="0"/>
              <a:t> and the Large Hadron Collider (LHC) (TASK A) 2010-2013 Renewal,” DOE, $2.8M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r>
              <a:rPr lang="en-US" sz="1250" dirty="0" smtClean="0"/>
              <a:t>R. Palmer, Y. Zhang, G. Zhang, T. Yu, 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Y. Hong, J. Crain, P. </a:t>
            </a:r>
            <a:r>
              <a:rPr lang="en-US" sz="1250" dirty="0" err="1" smtClean="0"/>
              <a:t>Chilson</a:t>
            </a:r>
            <a:r>
              <a:rPr lang="en-US" sz="1250" dirty="0" smtClean="0"/>
              <a:t>, “Next Generation Phased Array,” NSSL, $2M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B. Abbott, P. Gutierrez, “Experimental Physics Investigations Using Colliding Beam Detectors at </a:t>
            </a:r>
            <a:r>
              <a:rPr lang="en-US" sz="1250" dirty="0" err="1" smtClean="0"/>
              <a:t>Fermilab</a:t>
            </a:r>
            <a:r>
              <a:rPr lang="en-US" sz="1250" dirty="0" smtClean="0"/>
              <a:t> and the Large Hadron Collider (LHC) (TASK A) 2010-2013 Renewal-Revision,” DOE, $1.52M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4"/>
            </a:pPr>
            <a:endParaRPr lang="en-US" sz="130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D. Cole, Alberto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“Structure and Dynamics of Earth Materials, Interfaces and Reactions,” DOE, $1.5M ($90K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R. </a:t>
            </a:r>
            <a:r>
              <a:rPr lang="en-US" sz="1250" dirty="0" err="1" smtClean="0"/>
              <a:t>Sigal</a:t>
            </a:r>
            <a:r>
              <a:rPr lang="en-US" sz="1250" dirty="0" smtClean="0"/>
              <a:t>, F. </a:t>
            </a:r>
            <a:r>
              <a:rPr lang="en-US" sz="1250" dirty="0" err="1" smtClean="0"/>
              <a:t>Civan</a:t>
            </a:r>
            <a:r>
              <a:rPr lang="en-US" sz="1250" dirty="0" smtClean="0"/>
              <a:t>, D. </a:t>
            </a:r>
            <a:r>
              <a:rPr lang="en-US" sz="1250" dirty="0" err="1" smtClean="0"/>
              <a:t>Devegowda</a:t>
            </a:r>
            <a:r>
              <a:rPr lang="en-US" sz="1250" dirty="0" smtClean="0"/>
              <a:t>, “Simulation of Shale Gas Reservoirs Incorporating the Correct Physics of Capillarity and Fluid Transport,” Research Partnership to Secure Energy for America (RPSEA), $1.05M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M. </a:t>
            </a:r>
            <a:r>
              <a:rPr lang="en-US" sz="1250" dirty="0" err="1" smtClean="0"/>
              <a:t>Biggerstaff</a:t>
            </a:r>
            <a:r>
              <a:rPr lang="en-US" sz="1250" dirty="0" smtClean="0"/>
              <a:t> 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L. Wicker, </a:t>
            </a:r>
            <a:r>
              <a:rPr lang="en-US" sz="1250" dirty="0" err="1" smtClean="0"/>
              <a:t>Zrnic</a:t>
            </a:r>
            <a:r>
              <a:rPr lang="en-US" sz="1250" dirty="0" smtClean="0"/>
              <a:t>, </a:t>
            </a:r>
            <a:r>
              <a:rPr lang="en-US" sz="1250" dirty="0" err="1" smtClean="0"/>
              <a:t>Zahari</a:t>
            </a:r>
            <a:r>
              <a:rPr lang="en-US" sz="1250" dirty="0" smtClean="0"/>
              <a:t>, “MRI Development of C-Band Mobile </a:t>
            </a:r>
            <a:r>
              <a:rPr lang="en-US" sz="1250" dirty="0" err="1" smtClean="0"/>
              <a:t>Polarimetric</a:t>
            </a:r>
            <a:r>
              <a:rPr lang="en-US" sz="1250" dirty="0" smtClean="0"/>
              <a:t> Weather Radars,” NSF, $989K ($439K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“Carbon </a:t>
            </a:r>
            <a:r>
              <a:rPr lang="en-US" sz="1250" dirty="0" err="1" smtClean="0"/>
              <a:t>Nanotube</a:t>
            </a:r>
            <a:r>
              <a:rPr lang="en-US" sz="1250" dirty="0" smtClean="0"/>
              <a:t> Technology Center,” DOE, $925K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M. </a:t>
            </a:r>
            <a:r>
              <a:rPr lang="en-US" sz="1250" dirty="0" err="1" smtClean="0"/>
              <a:t>Saha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K. Mullen, B. Grady, C. </a:t>
            </a:r>
            <a:r>
              <a:rPr lang="en-US" sz="1250" dirty="0" err="1" smtClean="0"/>
              <a:t>Altan</a:t>
            </a:r>
            <a:r>
              <a:rPr lang="en-US" sz="1250" dirty="0" smtClean="0"/>
              <a:t>, 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“Experimental and theoretical studies of carbon </a:t>
            </a:r>
            <a:r>
              <a:rPr lang="en-US" sz="1250" dirty="0" err="1" smtClean="0"/>
              <a:t>nanotube</a:t>
            </a:r>
            <a:r>
              <a:rPr lang="en-US" sz="1250" dirty="0" smtClean="0"/>
              <a:t> hierarchical structures in multifunctional polymer composites,” </a:t>
            </a:r>
            <a:r>
              <a:rPr lang="en-US" sz="1250" dirty="0" err="1" smtClean="0"/>
              <a:t>DoD</a:t>
            </a:r>
            <a:r>
              <a:rPr lang="en-US" sz="1250" dirty="0" smtClean="0"/>
              <a:t>-EPSCoR, $897K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E. </a:t>
            </a:r>
            <a:r>
              <a:rPr lang="en-US" sz="1250" dirty="0" err="1" smtClean="0"/>
              <a:t>Mansell</a:t>
            </a:r>
            <a:r>
              <a:rPr lang="en-US" sz="1250" dirty="0" smtClean="0"/>
              <a:t> 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C. Ziegler, 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“Numerical modeling studies of storm electrification and lightning,” NSF, $817K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E. Rasmussen,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“Collaborative Research: Challenges in understanding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 $755K ($489K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“Challenges in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phenomena,” NSF, $584K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0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54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“Advanced Multi-Moment Microphysics for Precipitation and Tropical Cyclone Forecast Improvement with COAMPS,” ONR, $592K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Kanak, “Collaborative Research: Challenges in Understanding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Phenomena,” NSF, $515K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E. </a:t>
            </a:r>
            <a:r>
              <a:rPr lang="en-US" sz="1250" dirty="0" err="1" smtClean="0"/>
              <a:t>Mansell</a:t>
            </a:r>
            <a:r>
              <a:rPr lang="en-US" sz="1250" dirty="0" smtClean="0"/>
              <a:t>, C. Ziegler, A. </a:t>
            </a:r>
            <a:r>
              <a:rPr lang="en-US" sz="1250" dirty="0" err="1" smtClean="0"/>
              <a:t>Fierro</a:t>
            </a:r>
            <a:r>
              <a:rPr lang="en-US" sz="1250" dirty="0" smtClean="0"/>
              <a:t>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“Techniques for Assimilating Geostationary Lightening </a:t>
            </a:r>
            <a:r>
              <a:rPr lang="en-US" sz="1250" dirty="0" err="1" smtClean="0"/>
              <a:t>Mapper</a:t>
            </a:r>
            <a:r>
              <a:rPr lang="en-US" sz="1250" dirty="0" smtClean="0"/>
              <a:t> Data and Assessment of the Resulting Impact on Forecasts,” NOAA, $415K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K. Brewster, X. Wang, “A Partnership to Develop, Conduct, and Evaluate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 High-Resolution Ensemble and Deterministic Forecasts for Convective-scale Hazardous Weather: Moving to the Next Level,” NOAA CSTAR, $375K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J. </a:t>
            </a:r>
            <a:r>
              <a:rPr lang="en-US" sz="1250" dirty="0" err="1" smtClean="0"/>
              <a:t>Gao</a:t>
            </a:r>
            <a:r>
              <a:rPr lang="en-US" sz="1250" dirty="0" smtClean="0"/>
              <a:t>, X. Wang, “Advanced Data Assimilation and Prediction Research for Convective-Scale ‘Warn-on-Forecast,’” $500K, NOAA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X. Wang, “Improving satellite radiance data assimilation using a hybrid ensemble-</a:t>
            </a:r>
            <a:r>
              <a:rPr lang="en-US" sz="1250" dirty="0" err="1" smtClean="0"/>
              <a:t>Gridpoint</a:t>
            </a:r>
            <a:r>
              <a:rPr lang="en-US" sz="1250" dirty="0" smtClean="0"/>
              <a:t> Statistical Interpolation (GSI) method for global numerical weather prediction,”  NASA, $276K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78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“Improving NOAA operational global numerical weather prediction using a hybrid-ensemble </a:t>
            </a:r>
            <a:r>
              <a:rPr lang="en-US" sz="1250" dirty="0" err="1" smtClean="0"/>
              <a:t>Kalman</a:t>
            </a:r>
            <a:r>
              <a:rPr lang="en-US" sz="1250" dirty="0" smtClean="0"/>
              <a:t> filter data assimilation and ensemble forecast system,” NOAA, $207K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8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8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8"/>
            </a:pPr>
            <a:endParaRPr lang="en-US" sz="13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78"/>
            </a:pPr>
            <a:endParaRPr lang="en-US" sz="1300" dirty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</a:t>
            </a:r>
            <a:r>
              <a:rPr lang="en-US" sz="1250" dirty="0" err="1" smtClean="0"/>
              <a:t>Interfacially</a:t>
            </a:r>
            <a:r>
              <a:rPr lang="en-US" sz="1250" dirty="0" smtClean="0"/>
              <a:t> active 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,” Advanced Energy Consortium (AEC), $333K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D. Oliver, “Data analysis and inversion for mobile </a:t>
            </a:r>
            <a:r>
              <a:rPr lang="en-US" sz="1250" dirty="0" err="1" smtClean="0"/>
              <a:t>nanosensors</a:t>
            </a:r>
            <a:r>
              <a:rPr lang="en-US" sz="1250" dirty="0" smtClean="0"/>
              <a:t>,” AEC, $320K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R. Palmer, T. Yu, G. Zhang, 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P. </a:t>
            </a:r>
            <a:r>
              <a:rPr lang="en-US" sz="1250" dirty="0" err="1" smtClean="0"/>
              <a:t>Chilson</a:t>
            </a:r>
            <a:r>
              <a:rPr lang="en-US" sz="1250" dirty="0" smtClean="0"/>
              <a:t>, Y. Zhang, J. Crain, “Advancements in Phased Array Weather Radar Research at OU,” NOAA National Severe Storms Laboratory (NSSL), $270K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“The Emergent Behavior of Solid </a:t>
            </a:r>
            <a:r>
              <a:rPr lang="en-US" sz="1250" dirty="0" err="1" smtClean="0"/>
              <a:t>Nanoparticles</a:t>
            </a:r>
            <a:r>
              <a:rPr lang="en-US" sz="1250" dirty="0" smtClean="0"/>
              <a:t> at Oil-Water Interfaces: A Multi-Scale Thermodynamic Approach to Enable Bio-Oil Upgrade,” NSF, $238K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F. Kong, “Development of a Short-Range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 Analysis and Forecasting System based on the ARPS for Taiwan Region,” NOAA,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“Formative dynamics of the </a:t>
            </a:r>
            <a:r>
              <a:rPr lang="en-US" sz="1250" dirty="0" err="1" smtClean="0"/>
              <a:t>mammatus</a:t>
            </a:r>
            <a:r>
              <a:rPr lang="en-US" sz="1250" dirty="0" smtClean="0"/>
              <a:t> clouds in thunderstorm cirrus,” NSF, $318K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C. Tang, “Computationally Efficient Linear Transforms for Remote Sensing Systems,” NSF, $299K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85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“Probing regular solution theory for mixed </a:t>
            </a:r>
            <a:r>
              <a:rPr lang="en-US" sz="1250" dirty="0" err="1" smtClean="0"/>
              <a:t>amphoteric</a:t>
            </a:r>
            <a:r>
              <a:rPr lang="en-US" sz="1250" dirty="0" smtClean="0"/>
              <a:t>/ionic surfactant systems by molecular dynamics simulations,” ACS,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55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3434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K. Brewster,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meteorology project, $211K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meteorology project, $120K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A. McGovern, “Learning to guide search in large state spaces,” IBM DARPA, $95K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“Supplement: Challenges in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 (VORTEX2),” NSF, $87K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“Establishment of an Experimental Real-Time Short-Term Storm Prediction System for Shenzhen Meteorological Bureau,” $58K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“Improved Understanding/Prediction of Severe Convective Storms and Attendant Phenomena through Advanced Numerical Simulation,” NSF, $58K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“Assimilation of NEXRAD Radial Winds in a Regional </a:t>
            </a:r>
            <a:r>
              <a:rPr lang="en-US" sz="1250" dirty="0" err="1" smtClean="0"/>
              <a:t>Mesoscale</a:t>
            </a:r>
            <a:r>
              <a:rPr lang="en-US" sz="1250" dirty="0" smtClean="0"/>
              <a:t> Model,” Miss State U, $79K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J. Cruz, R. Todd, “Medium-Density Parity-Check Codes for Tape Systems,” INSIC, $36K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D. </a:t>
            </a:r>
            <a:r>
              <a:rPr lang="en-US" sz="1250" dirty="0" err="1" smtClean="0"/>
              <a:t>Stensrud</a:t>
            </a:r>
            <a:r>
              <a:rPr lang="en-US" sz="1250" dirty="0" smtClean="0"/>
              <a:t>, J. </a:t>
            </a:r>
            <a:r>
              <a:rPr lang="en-US" sz="1250" dirty="0" err="1" smtClean="0"/>
              <a:t>Gao</a:t>
            </a:r>
            <a:r>
              <a:rPr lang="en-US" sz="1250" dirty="0" smtClean="0"/>
              <a:t>, “Advancing Warn on Forecast – Storm-scale Analysis of Vortex 2 Thunderstorms,” NSSL, $70K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P. Attar, “High-Fidelity Computational </a:t>
            </a:r>
            <a:r>
              <a:rPr lang="en-US" sz="1250" dirty="0" err="1" smtClean="0"/>
              <a:t>Aeroelastic</a:t>
            </a:r>
            <a:r>
              <a:rPr lang="en-US" sz="1250" dirty="0" smtClean="0"/>
              <a:t> Solver Research,” Ohio Aerospace Institute, $60K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“Development of Unmanned Aircraft System for Research in a Severe Storm Environment and Deployment within the VORTEX 2,” NSF, $44K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93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J. Cruz, “Equalization, Detection, and Coding Algorithms for Bit Patterned Media Recording Channels,” International Storage Industry Consortium (INSIC),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J. Cruz, R. Todd, “Signal Processing for Magnetic Recording Channels,” private company,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“Deterministic and Statistical Characterization of the Impact of Control Surface </a:t>
            </a:r>
            <a:r>
              <a:rPr lang="en-US" sz="1250" dirty="0" err="1" smtClean="0"/>
              <a:t>Freeplay</a:t>
            </a:r>
            <a:r>
              <a:rPr lang="en-US" sz="1250" dirty="0" smtClean="0"/>
              <a:t> on Flutter and Limit-Cycle Oscillation (LCO) using Efficient Computational Modeling,” Advanced Dynamics,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“Novel Reduced Order in time Models for Problems in Nonlinear </a:t>
            </a:r>
            <a:r>
              <a:rPr lang="en-US" sz="1250" dirty="0" err="1" smtClean="0"/>
              <a:t>Aeroelasticity</a:t>
            </a:r>
            <a:r>
              <a:rPr lang="en-US" sz="1250" dirty="0" smtClean="0"/>
              <a:t>,” Advanced Dynamics, $29K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F. Carr,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“Severe storm research,” Jonathon </a:t>
            </a:r>
            <a:r>
              <a:rPr lang="en-US" sz="1250" dirty="0" err="1" smtClean="0"/>
              <a:t>Merage</a:t>
            </a:r>
            <a:r>
              <a:rPr lang="en-US" sz="1250" dirty="0" smtClean="0"/>
              <a:t> Foundation, $21K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04"/>
            </a:pPr>
            <a:r>
              <a:rPr lang="en-US" sz="1250" dirty="0" smtClean="0"/>
              <a:t>F. Carr,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“Severe storm research,” Jonathon </a:t>
            </a:r>
            <a:r>
              <a:rPr lang="en-US" sz="1250" dirty="0" err="1" smtClean="0"/>
              <a:t>Merage</a:t>
            </a:r>
            <a:r>
              <a:rPr lang="en-US" sz="1250" dirty="0" smtClean="0"/>
              <a:t> Foundation, $20K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56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910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“Electrolytes at Solid-Water Interfaces: Theoretical Studies for Practical Applications,” DOE EPSCoR, $450K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</a:t>
            </a:r>
            <a:r>
              <a:rPr lang="en-US" sz="1250" dirty="0" err="1"/>
              <a:t>Saha</a:t>
            </a:r>
            <a:r>
              <a:rPr lang="en-US" sz="1250" dirty="0"/>
              <a:t>, “Experimental and Theoretical Studies of Carbon </a:t>
            </a:r>
            <a:r>
              <a:rPr lang="en-US" sz="1250" dirty="0" err="1"/>
              <a:t>Nanotube</a:t>
            </a:r>
            <a:r>
              <a:rPr lang="en-US" sz="1250" dirty="0"/>
              <a:t> Hierarchical Structures in Multifunctional Polymer Composites,” DOD EPSCoR, $450K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D. Cole (ORNL), A. </a:t>
            </a:r>
            <a:r>
              <a:rPr lang="en-US" sz="1250" dirty="0" err="1"/>
              <a:t>Striolo</a:t>
            </a:r>
            <a:r>
              <a:rPr lang="en-US" sz="1250" dirty="0"/>
              <a:t>, “Structure and Dynamics of Earth Materials, Interfaces and Reactions,” DOE, $1.5M ($75K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A. </a:t>
            </a:r>
            <a:r>
              <a:rPr lang="en-US" sz="1250" dirty="0" err="1"/>
              <a:t>Striolo</a:t>
            </a:r>
            <a:r>
              <a:rPr lang="en-US" sz="1250" dirty="0"/>
              <a:t>, “Effects of </a:t>
            </a:r>
            <a:r>
              <a:rPr lang="en-US" sz="1250" dirty="0" err="1"/>
              <a:t>Hydrophobicity</a:t>
            </a:r>
            <a:r>
              <a:rPr lang="en-US" sz="1250" dirty="0"/>
              <a:t>-Induced Wall Slip on Turbulence Drag and Turbulence Structure,” NSF, $230K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D. </a:t>
            </a:r>
            <a:r>
              <a:rPr lang="en-US" sz="1250" dirty="0" err="1"/>
              <a:t>Resasco</a:t>
            </a:r>
            <a:r>
              <a:rPr lang="en-US" sz="1250" dirty="0"/>
              <a:t>, U. </a:t>
            </a:r>
            <a:r>
              <a:rPr lang="en-US" sz="1250" dirty="0" err="1"/>
              <a:t>Nollert</a:t>
            </a:r>
            <a:r>
              <a:rPr lang="en-US" sz="1250" dirty="0"/>
              <a:t>, “Understanding the Interactions between Carbon </a:t>
            </a:r>
            <a:r>
              <a:rPr lang="en-US" sz="1250" dirty="0" err="1"/>
              <a:t>Nanotubes</a:t>
            </a:r>
            <a:r>
              <a:rPr lang="en-US" sz="1250" dirty="0"/>
              <a:t> and Cellular Membranes,” NSF, $380K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Y. Hong, X. </a:t>
            </a:r>
            <a:r>
              <a:rPr lang="en-US" sz="1250" dirty="0" err="1"/>
              <a:t>Hu</a:t>
            </a:r>
            <a:r>
              <a:rPr lang="en-US" sz="1250" dirty="0"/>
              <a:t> (GSU), “Integrated Weather and Wildfire Simulation and Optimization for Wildfire Management,” NSF, $997K ($483K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0"/>
            </a:pPr>
            <a:r>
              <a:rPr lang="en-US" sz="1250" dirty="0"/>
              <a:t>Y. Hong, “Next Generation QPE: Toward a Multi-Sensor Approach for Integration of Radar, Satellite, and Surface Observations to Produce Very High-resolution Precipitation Data,” NOAA/OAR/NSSL via CIMMS, $83K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R. Palmer, Y. Hong, “Phased Array Technology for Weather Radar Applications,” NOAA/OAR/NSSL via CIMMS, $426K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Y. Hong, </a:t>
            </a:r>
            <a:r>
              <a:rPr lang="en-US" sz="1250" dirty="0" err="1"/>
              <a:t>Baski</a:t>
            </a:r>
            <a:r>
              <a:rPr lang="en-US" sz="1250" dirty="0"/>
              <a:t> (OSU), “Proactive approach to transportation resource allocation under severe winter weather emergencies,” OK-DOT/OTC, $261K ($101K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R. Palmer, Y. Hong, “Atmospheric Observations using </a:t>
            </a:r>
            <a:r>
              <a:rPr lang="en-US" sz="1250" dirty="0" err="1"/>
              <a:t>PhasedArray</a:t>
            </a:r>
            <a:r>
              <a:rPr lang="en-US" sz="1250" dirty="0"/>
              <a:t> Technology,” $340K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Y. Hong, “Toward Improved Flood Prediction and Risk Mitigation: Capacity Building for Africa,”  NASA, $87K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Y. Hong, “Improving NASA Global Hazard System and Implementing SERVIR-Africa,” NASA, $272K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Y. Hong, “Link SERVIR-Africa Work to NASA Land Information System: Workshop Training and Data Assimilation of GRACE to NASA-OU Hydrologic Model,” NASA, $10K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R. Adler (NASA), Y. Hong, “Global Hazard (Flood-Landslide) Decision-Support System,” NASA, $900K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17"/>
            </a:pPr>
            <a:r>
              <a:rPr lang="en-US" sz="1250" dirty="0"/>
              <a:t>S. Schroeder, “CAREER: Advancing Viral RNA Structure Prediction,” NSF, $750K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FB727-3DE0-4893-A0E4-F6F4E635F602}" type="slidenum">
              <a:rPr lang="en-US"/>
              <a:pPr/>
              <a:t>57</a:t>
            </a:fld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5"/>
            </a:pPr>
            <a:r>
              <a:rPr lang="en-US" sz="1250" dirty="0"/>
              <a:t>P. Attar, “High Fidelity Computational </a:t>
            </a:r>
            <a:r>
              <a:rPr lang="en-US" sz="1250" dirty="0" err="1"/>
              <a:t>Aeroelastic</a:t>
            </a:r>
            <a:r>
              <a:rPr lang="en-US" sz="1250" dirty="0"/>
              <a:t> Analysis of a Flexible Membrane Airfoil Undergoing Dynamic Motion,” Ohio Aerospace Institute,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5"/>
            </a:pPr>
            <a:r>
              <a:rPr lang="en-US" sz="1250" dirty="0"/>
              <a:t>P. Attar, “Computational Model Development and Experimental Validation Measurements for Membrane-Batten Wing” Flexible Membrane Airfoil Undergoing Dynamic Motion,” Ohio Aerospace Institute, $43K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5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F. Kong, P. Attar, “A Partnership to Develop, Conduct, and Evaluate </a:t>
            </a:r>
            <a:r>
              <a:rPr lang="en-US" sz="1250" dirty="0" err="1"/>
              <a:t>Realtime</a:t>
            </a:r>
            <a:r>
              <a:rPr lang="en-US" sz="1250" dirty="0"/>
              <a:t> High-Resolution Ensemble and Deterministic Forecasts for Convective-scale Hazardous Weather,” NOAA, $375K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5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G. Zhang, K. Brewster, F. Kong, “Prediction and Predictability of Tropical Cyclones over Oceanic and Coastal Regions and Advanced Assimilation of Radar and Satellite Data for the Navy Coupled Ocean-Atmosphere </a:t>
            </a:r>
            <a:r>
              <a:rPr lang="en-US" sz="1250" dirty="0" err="1"/>
              <a:t>Mesoscale</a:t>
            </a:r>
            <a:r>
              <a:rPr lang="en-US" sz="1250" dirty="0"/>
              <a:t> Prediction System,” ONR/DOD EPSCoR, $</a:t>
            </a:r>
            <a:r>
              <a:rPr lang="en-US" sz="1250" dirty="0" smtClean="0"/>
              <a:t>476K</a:t>
            </a:r>
            <a:r>
              <a:rPr lang="en-US" sz="1250" dirty="0"/>
              <a:t>; OK Board of Regents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5"/>
            </a:pPr>
            <a:r>
              <a:rPr lang="en-US" sz="1250" dirty="0"/>
              <a:t>S. </a:t>
            </a:r>
            <a:r>
              <a:rPr lang="en-US" sz="1250" dirty="0" err="1"/>
              <a:t>Ahalt</a:t>
            </a:r>
            <a:r>
              <a:rPr lang="en-US" sz="1250" dirty="0"/>
              <a:t>, A. </a:t>
            </a:r>
            <a:r>
              <a:rPr lang="en-US" sz="1250" dirty="0" err="1"/>
              <a:t>Apon</a:t>
            </a:r>
            <a:r>
              <a:rPr lang="en-US" sz="1250" dirty="0"/>
              <a:t>, D. </a:t>
            </a:r>
            <a:r>
              <a:rPr lang="en-US" sz="1250" dirty="0" err="1"/>
              <a:t>Lifka</a:t>
            </a:r>
            <a:r>
              <a:rPr lang="en-US" sz="1250" dirty="0"/>
              <a:t>, H. Neeman, “NSF Workshop High Performance Computing Center Sustainability,” NSF, $49K ($0 OU)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Y. </a:t>
            </a:r>
            <a:r>
              <a:rPr lang="en-US" sz="1250" dirty="0" err="1"/>
              <a:t>Luo</a:t>
            </a:r>
            <a:r>
              <a:rPr lang="en-US" sz="1250" dirty="0"/>
              <a:t>, S. </a:t>
            </a:r>
            <a:r>
              <a:rPr lang="en-US" sz="1250" dirty="0" err="1"/>
              <a:t>Lakshmivarahan</a:t>
            </a:r>
            <a:r>
              <a:rPr lang="en-US" sz="1250" dirty="0"/>
              <a:t>, “Development of a Data Assimilation Capability towards Ecological Forecasting in a Data-Rich Era,” NSF, $1.08M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Y. </a:t>
            </a:r>
            <a:r>
              <a:rPr lang="en-US" sz="1250" dirty="0" err="1"/>
              <a:t>Luo</a:t>
            </a:r>
            <a:r>
              <a:rPr lang="en-US" sz="1250" dirty="0"/>
              <a:t>, D. </a:t>
            </a:r>
            <a:r>
              <a:rPr lang="en-US" sz="1250" dirty="0" err="1"/>
              <a:t>Schimmel</a:t>
            </a:r>
            <a:r>
              <a:rPr lang="en-US" sz="1250" dirty="0"/>
              <a:t> (NEON), J. Clark (Duke U.), </a:t>
            </a:r>
            <a:r>
              <a:rPr lang="en-US" sz="1250" dirty="0" err="1"/>
              <a:t>Kiona</a:t>
            </a:r>
            <a:r>
              <a:rPr lang="en-US" sz="1250" dirty="0"/>
              <a:t> Ogle (U. Wyoming), S. </a:t>
            </a:r>
            <a:r>
              <a:rPr lang="en-US" sz="1250" dirty="0" err="1"/>
              <a:t>LaDeau</a:t>
            </a:r>
            <a:r>
              <a:rPr lang="en-US" sz="1250" dirty="0"/>
              <a:t> (Cary Institute of Ecosystem Study), “RCN: Forecasts Of Resource and Environmental Changes: Data Assimilation Science and Technology (FORECAST),” NSF, $500K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J. </a:t>
            </a:r>
            <a:r>
              <a:rPr lang="en-US" sz="1250" dirty="0" err="1"/>
              <a:t>Straka</a:t>
            </a:r>
            <a:r>
              <a:rPr lang="en-US" sz="1250" dirty="0"/>
              <a:t>, K. </a:t>
            </a:r>
            <a:r>
              <a:rPr lang="en-US" sz="1250" dirty="0" err="1"/>
              <a:t>Kanak</a:t>
            </a:r>
            <a:r>
              <a:rPr lang="en-US" sz="1250" dirty="0"/>
              <a:t>, Davies-Jones, H. Neeman,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phenomena,” NSF, $854K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P. </a:t>
            </a:r>
            <a:r>
              <a:rPr lang="en-US" sz="1250" dirty="0" err="1"/>
              <a:t>Risser</a:t>
            </a:r>
            <a:r>
              <a:rPr lang="en-US" sz="1250" dirty="0"/>
              <a:t> et al, “A </a:t>
            </a:r>
            <a:r>
              <a:rPr lang="en-US" sz="1250" dirty="0" err="1"/>
              <a:t>cyberCommons</a:t>
            </a:r>
            <a:r>
              <a:rPr lang="en-US" sz="1250" dirty="0"/>
              <a:t> for Ecological Forecasting,” NSF, $6M ($2.78M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X. Wang, X. Li  (OSU), R. Barnes, S. </a:t>
            </a:r>
            <a:r>
              <a:rPr lang="en-US" sz="1250" dirty="0" err="1"/>
              <a:t>Sanielevici</a:t>
            </a:r>
            <a:r>
              <a:rPr lang="en-US" sz="1250" dirty="0"/>
              <a:t> (PSC), H. Neeman, “Enabling Petascale Ensemble-Based Data Assimilation for the Numerical Analysis and Prediction of High-Impact Weather,” NSF, $1.2M ($902K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B. Abbott, P. Gutierrez, M. Strauss, “ATLAS Southwest Tier 2 Computing Center,” NSF, $600K/year ($60K/year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0"/>
            </a:pPr>
            <a:r>
              <a:rPr lang="en-US" sz="1250" dirty="0"/>
              <a:t>Y. Hong, “Evaluation of NASA Global Hazard System,” NASA, $45K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7758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59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60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61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B3FEB-FB0C-4F63-B531-1F1FDFE1AB74}" type="slidenum">
              <a:rPr lang="en-US"/>
              <a:pPr/>
              <a:t>58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4958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J </a:t>
            </a:r>
            <a:r>
              <a:rPr lang="en-US" sz="1250" dirty="0" err="1"/>
              <a:t>Wicksted</a:t>
            </a:r>
            <a:r>
              <a:rPr lang="en-US" sz="1250" dirty="0"/>
              <a:t>, F. Waxman et al, “Building Oklahoma's Leadership Role in Cellulosic Bioenergy,” NSF EPSCoR, $15M ($5.7M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sv-SE" sz="1250" dirty="0"/>
              <a:t>D.S. Oliver, software, $16.7M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K.K. </a:t>
            </a:r>
            <a:r>
              <a:rPr lang="en-US" sz="1250" dirty="0" err="1"/>
              <a:t>Muraleetharan</a:t>
            </a:r>
            <a:r>
              <a:rPr lang="en-US" sz="1250" dirty="0"/>
              <a:t>, G. Miller, and A. </a:t>
            </a:r>
            <a:r>
              <a:rPr lang="en-US" sz="1250" dirty="0" err="1"/>
              <a:t>Cerato</a:t>
            </a:r>
            <a:r>
              <a:rPr lang="en-US" sz="1250" dirty="0"/>
              <a:t>, “Understanding and Improving the Seismic Behavior of Pile Foundations in Soft Clays,” NSF, $1.15M ($500K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F. Kong, “</a:t>
            </a:r>
            <a:r>
              <a:rPr lang="en-US" sz="1250" dirty="0" err="1"/>
              <a:t>Multisensor</a:t>
            </a:r>
            <a:r>
              <a:rPr lang="en-US" sz="1250" dirty="0"/>
              <a:t> Studies of Precipitation for Model Verification and Data Assimilation,”  U </a:t>
            </a:r>
            <a:r>
              <a:rPr lang="en-US" sz="1250" dirty="0" err="1"/>
              <a:t>Minn</a:t>
            </a:r>
            <a:r>
              <a:rPr lang="en-US" sz="1250" dirty="0"/>
              <a:t>, ($7K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F. Kong, “Observing System Simulation Experiments for Airborne Weather Sensors,”    HRL, ($33K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M. </a:t>
            </a:r>
            <a:r>
              <a:rPr lang="en-US" sz="1250" dirty="0" err="1"/>
              <a:t>Nollert</a:t>
            </a:r>
            <a:r>
              <a:rPr lang="en-US" sz="1250" dirty="0"/>
              <a:t>, Scholarship, FD-OMRF, $12K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R. </a:t>
            </a:r>
            <a:r>
              <a:rPr lang="en-US" sz="1250" dirty="0" err="1"/>
              <a:t>Sigal</a:t>
            </a:r>
            <a:r>
              <a:rPr lang="en-US" sz="1250" dirty="0"/>
              <a:t>, R. </a:t>
            </a:r>
            <a:r>
              <a:rPr lang="en-US" sz="1250" dirty="0" err="1"/>
              <a:t>Philp</a:t>
            </a:r>
            <a:r>
              <a:rPr lang="en-US" sz="1250" dirty="0"/>
              <a:t>, C. </a:t>
            </a:r>
            <a:r>
              <a:rPr lang="en-US" sz="1250" dirty="0" err="1"/>
              <a:t>Rai</a:t>
            </a:r>
            <a:r>
              <a:rPr lang="en-US" sz="1250" dirty="0"/>
              <a:t>,, S. Shah, R. </a:t>
            </a:r>
            <a:r>
              <a:rPr lang="en-US" sz="1250" dirty="0" err="1"/>
              <a:t>Slatt</a:t>
            </a:r>
            <a:r>
              <a:rPr lang="en-US" sz="1250" dirty="0"/>
              <a:t>, C. </a:t>
            </a:r>
            <a:r>
              <a:rPr lang="en-US" sz="1250" dirty="0" err="1"/>
              <a:t>Sondergeld</a:t>
            </a:r>
            <a:r>
              <a:rPr lang="en-US" sz="1250" dirty="0"/>
              <a:t>,   D. Zhang, energy company, $1.9M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B. Grady, D. </a:t>
            </a:r>
            <a:r>
              <a:rPr lang="en-US" sz="1250" dirty="0" err="1"/>
              <a:t>Schmidtke</a:t>
            </a:r>
            <a:r>
              <a:rPr lang="en-US" sz="1250" dirty="0"/>
              <a:t>, A. </a:t>
            </a:r>
            <a:r>
              <a:rPr lang="en-US" sz="1250" dirty="0" err="1"/>
              <a:t>Striolo</a:t>
            </a:r>
            <a:r>
              <a:rPr lang="en-US" sz="1250" dirty="0"/>
              <a:t>, A. </a:t>
            </a:r>
            <a:r>
              <a:rPr lang="en-US" sz="1250" dirty="0" err="1"/>
              <a:t>Cheville</a:t>
            </a:r>
            <a:r>
              <a:rPr lang="en-US" sz="1250" dirty="0"/>
              <a:t>, D. Teeters, “Polymer Nanostructures on Solid Surfaces,”$208K  ($125K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T. Conway, “E. coli Model Organism Resource,” UN-Purdue, ($685K OU)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337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“Storm Surge Modeling in SE </a:t>
            </a:r>
            <a:r>
              <a:rPr lang="en-US" sz="1250" dirty="0" err="1"/>
              <a:t>Liousiana</a:t>
            </a:r>
            <a:r>
              <a:rPr lang="en-US" sz="1250" dirty="0"/>
              <a:t> - 2006,” ARCADIS, ($37K OU)</a:t>
            </a:r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D. Cole (ORNL), A. </a:t>
            </a:r>
            <a:r>
              <a:rPr lang="en-US" sz="1250" dirty="0" err="1"/>
              <a:t>Striolo</a:t>
            </a:r>
            <a:r>
              <a:rPr lang="en-US" sz="1250" dirty="0"/>
              <a:t>, “Rates and Mechanisms of Mineral-Fluid Interactions at the </a:t>
            </a:r>
            <a:r>
              <a:rPr lang="en-US" sz="1250" dirty="0" err="1"/>
              <a:t>Nanoscale</a:t>
            </a:r>
            <a:r>
              <a:rPr lang="en-US" sz="1250" dirty="0"/>
              <a:t>,” DOE, $1.65M (total), ($55K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“A Prototype Operational Modeling System for Waves, Coastal Currents, Inundation and Hydrologic Flooding for Eastern North Carolina,” UN-UNC-CH, ($209K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“A Coupled Regional-Coastal Ocean Model: HYCOM/CG-ADCIRC,” DOD-NRL, ($333K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“Contribution to WRF Model Development by the Center for Analysis and Prediction of Storms,” DOC-NOAA, $821K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K. </a:t>
            </a:r>
            <a:r>
              <a:rPr lang="en-US" sz="1250" dirty="0" err="1"/>
              <a:t>Marfurt</a:t>
            </a:r>
            <a:r>
              <a:rPr lang="en-US" sz="1250" dirty="0"/>
              <a:t>, “Improving Geologic and Engineering Models of Midcontinent Fracture and </a:t>
            </a:r>
            <a:r>
              <a:rPr lang="en-US" sz="1250" dirty="0" err="1"/>
              <a:t>Karst</a:t>
            </a:r>
            <a:r>
              <a:rPr lang="en-US" sz="1250" dirty="0"/>
              <a:t> Modified Reservoirs Using 3-D Seismic Attributes,” UKCRINC, ($61K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P. Attar, P. </a:t>
            </a:r>
            <a:r>
              <a:rPr lang="en-US" sz="1250" dirty="0" err="1"/>
              <a:t>Vedula</a:t>
            </a:r>
            <a:r>
              <a:rPr lang="en-US" sz="1250" dirty="0"/>
              <a:t>, “Novel, Optimal, Physics-based Reduced Order Models for Nonlinear </a:t>
            </a:r>
            <a:r>
              <a:rPr lang="en-US" sz="1250" dirty="0" err="1"/>
              <a:t>Aeroelasticity</a:t>
            </a:r>
            <a:r>
              <a:rPr lang="en-US" sz="1250" dirty="0"/>
              <a:t>,” Advanced Dynamics, $49K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47"/>
            </a:pPr>
            <a:r>
              <a:rPr lang="en-US" sz="1250" dirty="0"/>
              <a:t>S. </a:t>
            </a:r>
            <a:r>
              <a:rPr lang="en-US" sz="1250" dirty="0" err="1"/>
              <a:t>Dhall</a:t>
            </a:r>
            <a:r>
              <a:rPr lang="en-US" sz="1250" dirty="0"/>
              <a:t>, “Autonomous Data Partitioning using Data Mining for High Performance Computing,” NSF, ($125K OU)</a:t>
            </a:r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87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D122D-08E8-42A5-9455-D75A9B5E5F7C}" type="slidenum">
              <a:rPr lang="en-US"/>
              <a:pPr/>
              <a:t>59</a:t>
            </a:fld>
            <a:endParaRPr lang="en-US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“Ensemble-based Data Assimilation for Tropical Storms, and </a:t>
            </a:r>
            <a:r>
              <a:rPr lang="en-US" sz="1250" dirty="0" err="1"/>
              <a:t>Realtime</a:t>
            </a:r>
            <a:r>
              <a:rPr lang="en-US" sz="1250" dirty="0"/>
              <a:t> 3DVAR Analysis for Initial Proof of 'Warn-on-Forecast‘ Concept: Collaborative Research between CAPS and NSSL,” DOC-NOAA, $100,000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“Contribution to Model Development and Enhancement Research Team by the Center for Analysis and Prediction of Storms,” DOC-NOAA, </a:t>
            </a:r>
            <a:r>
              <a:rPr lang="en-US" sz="1250" dirty="0" smtClean="0"/>
              <a:t>$620K</a:t>
            </a:r>
            <a:endParaRPr lang="en-US" sz="1250" dirty="0"/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“Ensemble-based Data Assimilation for Convective Storms and Hurricanes,” DOC-NOAA, $100,000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S. Schroeder, "Discovering Satellite Tobacco Mosaic Virus Structure,“ OCAST, $85K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S. Schroeder, "Computational </a:t>
            </a:r>
            <a:r>
              <a:rPr lang="en-US" sz="1250" dirty="0" err="1"/>
              <a:t>Advacnes</a:t>
            </a:r>
            <a:r>
              <a:rPr lang="en-US" sz="1250" dirty="0"/>
              <a:t> Toward Predicting </a:t>
            </a:r>
            <a:r>
              <a:rPr lang="en-US" sz="1250" dirty="0" err="1"/>
              <a:t>Encapsidated</a:t>
            </a:r>
            <a:r>
              <a:rPr lang="en-US" sz="1250" dirty="0"/>
              <a:t> Viral RNA Structure,“ Pharmaceutical Research and </a:t>
            </a:r>
            <a:r>
              <a:rPr lang="en-US" sz="1250" dirty="0" err="1"/>
              <a:t>Manufactuerer's</a:t>
            </a:r>
            <a:r>
              <a:rPr lang="en-US" sz="1250" dirty="0"/>
              <a:t> Association of America, $60K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"Outer Boundary Forcing for Texas Coastal Models,“ Texas Water Development Board, $20K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54"/>
            </a:pPr>
            <a:r>
              <a:rPr lang="en-US" sz="1250" dirty="0"/>
              <a:t>K. Milton, "Collaborative Research: Quantum Vacuum Energy", NSF, $250K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A. McGovern, "Developing Spatiotemporal Relational Models to Anticipate Tornado Formation,“ NSF, $500K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Y. </a:t>
            </a:r>
            <a:r>
              <a:rPr lang="en-US" sz="1250" dirty="0" err="1"/>
              <a:t>Kogan</a:t>
            </a:r>
            <a:r>
              <a:rPr lang="en-US" sz="1250" dirty="0"/>
              <a:t>, "</a:t>
            </a:r>
            <a:r>
              <a:rPr lang="en-US" sz="1250" dirty="0" err="1"/>
              <a:t>Midlatitude</a:t>
            </a:r>
            <a:r>
              <a:rPr lang="en-US" sz="1250" dirty="0"/>
              <a:t> Aerosol-Cloud-Radiation Feedbacks in Marine Boundary Layer Clouds", ONR, $638K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J. </a:t>
            </a:r>
            <a:r>
              <a:rPr lang="en-US" sz="1250" dirty="0" err="1"/>
              <a:t>Straka</a:t>
            </a:r>
            <a:r>
              <a:rPr lang="en-US" sz="1250" dirty="0"/>
              <a:t>, K. </a:t>
            </a:r>
            <a:r>
              <a:rPr lang="en-US" sz="1250" dirty="0" err="1"/>
              <a:t>Kanak</a:t>
            </a:r>
            <a:r>
              <a:rPr lang="en-US" sz="1250" dirty="0"/>
              <a:t>, Davies-Jones,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phenomena,” NSF, $854K (total), $584K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Y. Hong, "Improvement of the NASA Global Hazard System and Implement Server-Africa,“ NASA, $272K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J. Antonio, S. </a:t>
            </a:r>
            <a:r>
              <a:rPr lang="en-US" sz="1250" dirty="0" err="1"/>
              <a:t>Lakshmivarahan</a:t>
            </a:r>
            <a:r>
              <a:rPr lang="en-US" sz="1250" dirty="0"/>
              <a:t>, H. Neeman, "Predictions of Atmospheric Dispersion of Chemical and Biological Contaminants in the Urban Canopy.“ Subcontract No. 1334/0974-01, Prime Agency DOD-ARO, Subcontract through Texas Tech University, Lubbock, TX, Sep. 29, 2000 to Nov. 3, 2001, $75K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"Electrolytes at Solid-Water Interfaces: Theoretical Studies for Practical Applications,“ OSRHE Nanotechnology, $15K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</a:t>
            </a:r>
            <a:r>
              <a:rPr lang="fr-FR" sz="1250" dirty="0"/>
              <a:t>Turbulent transport in non-</a:t>
            </a:r>
            <a:r>
              <a:rPr lang="fr-FR" sz="1250" dirty="0" err="1"/>
              <a:t>homogeneous</a:t>
            </a:r>
            <a:r>
              <a:rPr lang="fr-FR" sz="1250" dirty="0"/>
              <a:t>  turbulence, </a:t>
            </a:r>
            <a:r>
              <a:rPr lang="en-US" sz="1250" dirty="0"/>
              <a:t>” NSF, $320K</a:t>
            </a:r>
          </a:p>
        </p:txBody>
      </p:sp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81678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79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80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81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D1907-5585-44E7-AC83-644D85093202}" type="slidenum">
              <a:rPr lang="en-US"/>
              <a:pPr/>
              <a:t>6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472"/>
            <a:ext cx="8534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OU 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OU </a:t>
            </a:r>
            <a:r>
              <a:rPr lang="en-US" dirty="0" smtClean="0"/>
              <a:t>Interim CIO/VPIT Eddie </a:t>
            </a:r>
            <a:r>
              <a:rPr lang="en-US" dirty="0" err="1" smtClean="0"/>
              <a:t>Huebsch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Symposium committee: Dana Brunson (OSU), Debi </a:t>
            </a:r>
            <a:r>
              <a:rPr lang="en-US" dirty="0" err="1" smtClean="0"/>
              <a:t>Gentis</a:t>
            </a:r>
            <a:r>
              <a:rPr lang="en-US" dirty="0" smtClean="0"/>
              <a:t> (OU)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Symposium coordinator: Debi </a:t>
            </a:r>
            <a:r>
              <a:rPr lang="en-US" dirty="0" err="1" smtClean="0"/>
              <a:t>Gentis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Sponsorship coordinators: Chance Grubb, Katie Schott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OSCER </a:t>
            </a:r>
            <a:r>
              <a:rPr lang="en-US" dirty="0"/>
              <a:t>Operations Team: </a:t>
            </a:r>
            <a:r>
              <a:rPr lang="en-US" dirty="0" smtClean="0"/>
              <a:t>Dave </a:t>
            </a:r>
            <a:r>
              <a:rPr lang="en-US" dirty="0"/>
              <a:t>Akin, Patrick </a:t>
            </a:r>
            <a:r>
              <a:rPr lang="en-US" dirty="0" smtClean="0"/>
              <a:t>Calhoun,    Kali McLennan, Jason </a:t>
            </a:r>
            <a:r>
              <a:rPr lang="en-US" dirty="0" err="1" smtClean="0"/>
              <a:t>Speckman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OSCER Research Computing Facilitators: Jim Ferguson, Horst Severini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OSCER </a:t>
            </a:r>
            <a:r>
              <a:rPr lang="en-US" dirty="0" err="1" smtClean="0"/>
              <a:t>Assoc</a:t>
            </a:r>
            <a:r>
              <a:rPr lang="en-US" dirty="0" smtClean="0"/>
              <a:t> Dir Research Strategy Advisor: George </a:t>
            </a:r>
            <a:r>
              <a:rPr lang="en-US" dirty="0" err="1" smtClean="0"/>
              <a:t>Louthan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All </a:t>
            </a:r>
            <a:r>
              <a:rPr lang="en-US" dirty="0"/>
              <a:t>of the OU IT folks who helped put this together</a:t>
            </a:r>
          </a:p>
          <a:p>
            <a:pPr>
              <a:spcBef>
                <a:spcPts val="0"/>
              </a:spcBef>
            </a:pPr>
            <a:r>
              <a:rPr lang="en-US" dirty="0"/>
              <a:t>CCE Forum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Jake Maurer, Kristin </a:t>
            </a:r>
            <a:r>
              <a:rPr lang="en-US" dirty="0"/>
              <a:t>Livingston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whole Forum crew who helped put this </a:t>
            </a:r>
            <a:r>
              <a:rPr lang="en-US" dirty="0" smtClean="0"/>
              <a:t>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AF56C-2B5C-4BDF-9FC8-B90F88F6904E}" type="slidenum">
              <a:rPr lang="en-US"/>
              <a:pPr/>
              <a:t>60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 et al., “Engineering Research Center for Collaborative Adaptive Sensing of the Atmosphere,” NSF, $17M (total), $5.6M (OU)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 et al., “Linked Environments for Atmospheric Discovery (LEAD),” NSF, $11.25M (total), $2.5M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M. Strauss, P. </a:t>
            </a:r>
            <a:r>
              <a:rPr lang="en-US" sz="1250" dirty="0" err="1"/>
              <a:t>Skubic</a:t>
            </a:r>
            <a:r>
              <a:rPr lang="en-US" sz="1250" dirty="0"/>
              <a:t> et al., “Oklahoma Center for High Energy Physics”, DOE EPSCoR, $3.4M (total), $1.6M (OU)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M. Richman, A. White, V. </a:t>
            </a:r>
            <a:r>
              <a:rPr lang="en-US" sz="1250" dirty="0" err="1"/>
              <a:t>Lakshmanan</a:t>
            </a:r>
            <a:r>
              <a:rPr lang="en-US" sz="1250" dirty="0"/>
              <a:t>, V. </a:t>
            </a:r>
            <a:r>
              <a:rPr lang="en-US" sz="1250" dirty="0" err="1"/>
              <a:t>DeBrunner</a:t>
            </a:r>
            <a:r>
              <a:rPr lang="en-US" sz="1250" dirty="0"/>
              <a:t>, P. </a:t>
            </a:r>
            <a:r>
              <a:rPr lang="en-US" sz="1250" dirty="0" err="1"/>
              <a:t>Skubic</a:t>
            </a:r>
            <a:r>
              <a:rPr lang="en-US" sz="1250" dirty="0"/>
              <a:t>, “Real Time Mining of Integrated Weather Data,” NSF, $950K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D. Weber, K. </a:t>
            </a:r>
            <a:r>
              <a:rPr lang="en-US" sz="1250" dirty="0" err="1"/>
              <a:t>Droegemeier</a:t>
            </a:r>
            <a:r>
              <a:rPr lang="en-US" sz="1250" dirty="0"/>
              <a:t>, H. Neeman, “Modeling Environment for Atmospheric Discovery,” NCSA, $435K 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H. Neeman, K. </a:t>
            </a:r>
            <a:r>
              <a:rPr lang="en-US" sz="1250" dirty="0" err="1"/>
              <a:t>Droegemeier</a:t>
            </a:r>
            <a:r>
              <a:rPr lang="en-US" sz="1250" dirty="0"/>
              <a:t>, K. Mish, D. </a:t>
            </a:r>
            <a:r>
              <a:rPr lang="en-US" sz="1250" dirty="0" err="1"/>
              <a:t>Papavassiliou</a:t>
            </a:r>
            <a:r>
              <a:rPr lang="en-US" sz="1250" dirty="0"/>
              <a:t>, P. </a:t>
            </a:r>
            <a:r>
              <a:rPr lang="en-US" sz="1250" dirty="0" err="1"/>
              <a:t>Skubic</a:t>
            </a:r>
            <a:r>
              <a:rPr lang="en-US" sz="1250" dirty="0"/>
              <a:t>, “Acquisition of an Itanium Cluster for Grid Computing,” NSF, $340K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J. </a:t>
            </a:r>
            <a:r>
              <a:rPr lang="en-US" sz="1250" dirty="0" err="1"/>
              <a:t>Levit</a:t>
            </a:r>
            <a:r>
              <a:rPr lang="en-US" sz="1250" dirty="0"/>
              <a:t>, D. Ebert (Purdue), C. Hansen (U Utah), “Advanced Weather Data Visualization,” NSF, $300K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8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“Turbulent Transport in Wall Turbulence,” NSF, $165K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L. Lee, J. Mullen (Worcester Polytechnic), H. Neeman, G.K. Newman, “Integration of High Performance Computing in Nanotechnology,” NSF, $400K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R. Wheeler, “Principal mode analysis and its application to polypeptide vibrations,” NSF, $385K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 J. Antonio, S. </a:t>
            </a:r>
            <a:r>
              <a:rPr lang="en-US" sz="1250" dirty="0" err="1"/>
              <a:t>Dhall</a:t>
            </a:r>
            <a:r>
              <a:rPr lang="en-US" sz="1250" dirty="0"/>
              <a:t>, S. </a:t>
            </a:r>
            <a:r>
              <a:rPr lang="en-US" sz="1250" dirty="0" err="1"/>
              <a:t>Lakshmivarahan</a:t>
            </a:r>
            <a:r>
              <a:rPr lang="en-US" sz="1250" dirty="0"/>
              <a:t>, “A Parallel, </a:t>
            </a:r>
            <a:r>
              <a:rPr lang="en-US" sz="1250" dirty="0" err="1"/>
              <a:t>Baroclinic</a:t>
            </a:r>
            <a:r>
              <a:rPr lang="en-US" sz="1250" dirty="0"/>
              <a:t> 3D Shallow Water Model,” </a:t>
            </a:r>
            <a:r>
              <a:rPr lang="en-US" sz="1250" dirty="0" err="1"/>
              <a:t>DoD</a:t>
            </a:r>
            <a:r>
              <a:rPr lang="en-US" sz="1250" dirty="0"/>
              <a:t> - </a:t>
            </a:r>
            <a:r>
              <a:rPr lang="en-US" sz="1250" dirty="0" err="1"/>
              <a:t>DEPSCoR</a:t>
            </a:r>
            <a:r>
              <a:rPr lang="en-US" sz="1250" dirty="0"/>
              <a:t> (via ONR), $312K 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R. </a:t>
            </a:r>
            <a:r>
              <a:rPr lang="en-US" sz="1250" dirty="0" err="1"/>
              <a:t>Luettich</a:t>
            </a:r>
            <a:r>
              <a:rPr lang="en-US" sz="1250" dirty="0"/>
              <a:t> (UNC), R. </a:t>
            </a:r>
            <a:r>
              <a:rPr lang="en-US" sz="1250" dirty="0" err="1"/>
              <a:t>Kolar</a:t>
            </a:r>
            <a:r>
              <a:rPr lang="en-US" sz="1250" dirty="0"/>
              <a:t>, B. Vieux, J. </a:t>
            </a:r>
            <a:r>
              <a:rPr lang="en-US" sz="1250" dirty="0" err="1"/>
              <a:t>Gourley</a:t>
            </a:r>
            <a:r>
              <a:rPr lang="en-US" sz="1250" dirty="0"/>
              <a:t>, “The Center for Natural Disasters, Coastal Infrastructure, and Emergency Management,” DHS, $699K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M. </a:t>
            </a:r>
            <a:r>
              <a:rPr lang="en-US" sz="1250" dirty="0" err="1"/>
              <a:t>Zaman</a:t>
            </a:r>
            <a:r>
              <a:rPr lang="en-US" sz="1250" dirty="0"/>
              <a:t>, H. Neeman, “Integrated, Scalable MBS for Flow Through Porous Media,” NSF,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Y. Wang, P. </a:t>
            </a:r>
            <a:r>
              <a:rPr lang="en-US" sz="1250" dirty="0" err="1"/>
              <a:t>Mukherjee</a:t>
            </a:r>
            <a:r>
              <a:rPr lang="en-US" sz="1250" dirty="0"/>
              <a:t>, “Wavelet based analysis of WMAP data,” NASA, $150K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376"/>
            </a:pPr>
            <a:r>
              <a:rPr lang="en-US" sz="1250" dirty="0"/>
              <a:t>E. </a:t>
            </a:r>
            <a:r>
              <a:rPr lang="en-US" sz="1250" dirty="0" err="1"/>
              <a:t>Mansell</a:t>
            </a:r>
            <a:r>
              <a:rPr lang="en-US" sz="1250" dirty="0"/>
              <a:t>, </a:t>
            </a:r>
            <a:r>
              <a:rPr lang="sv-SE" sz="1250" dirty="0"/>
              <a:t>C. L. Ziegler, J. M. Straka, D. R. MacGorman, </a:t>
            </a:r>
            <a:r>
              <a:rPr lang="en-US" sz="1250" dirty="0"/>
              <a:t>“Numerical modeling studies of storm electrification and lightning,” $605K</a:t>
            </a: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3310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1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2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3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435-A5F1-4E92-90B0-C53F1567C8A8}" type="slidenum">
              <a:rPr lang="en-US"/>
              <a:pPr/>
              <a:t>61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K. Brewster, J. </a:t>
            </a:r>
            <a:r>
              <a:rPr lang="en-US" sz="1250" dirty="0" err="1"/>
              <a:t>Gao</a:t>
            </a:r>
            <a:r>
              <a:rPr lang="en-US" sz="1250" dirty="0"/>
              <a:t>, F. Carr, W. </a:t>
            </a:r>
            <a:r>
              <a:rPr lang="en-US" sz="1250" dirty="0" err="1"/>
              <a:t>Lapenta</a:t>
            </a:r>
            <a:r>
              <a:rPr lang="en-US" sz="1250" dirty="0"/>
              <a:t>, G. </a:t>
            </a:r>
            <a:r>
              <a:rPr lang="en-US" sz="1250" dirty="0" err="1"/>
              <a:t>Jedlovec</a:t>
            </a:r>
            <a:r>
              <a:rPr lang="en-US" sz="1250" dirty="0"/>
              <a:t>, “Impact of the Assimilation of AIRS Soundings and AMSR-E Rainfall on Short Term Forecasts of </a:t>
            </a:r>
            <a:r>
              <a:rPr lang="en-US" sz="1250" dirty="0" err="1"/>
              <a:t>Mesoscale</a:t>
            </a:r>
            <a:r>
              <a:rPr lang="en-US" sz="1250" dirty="0"/>
              <a:t> Weather,” NASA, $458K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R. Wheeler, T. Click, “National Institutes of Health/</a:t>
            </a:r>
            <a:r>
              <a:rPr lang="en-US" sz="1250" dirty="0" err="1"/>
              <a:t>Predoctoral</a:t>
            </a:r>
            <a:r>
              <a:rPr lang="en-US" sz="1250" dirty="0"/>
              <a:t> Fellowships for Students with </a:t>
            </a:r>
            <a:r>
              <a:rPr lang="en-US" sz="1250" dirty="0" err="1"/>
              <a:t>Disabilties</a:t>
            </a:r>
            <a:r>
              <a:rPr lang="en-US" sz="1250" dirty="0"/>
              <a:t>,” NIH/NIGMS,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K. </a:t>
            </a:r>
            <a:r>
              <a:rPr lang="en-US" sz="1250" dirty="0" err="1"/>
              <a:t>Pathasarathy</a:t>
            </a:r>
            <a:r>
              <a:rPr lang="en-US" sz="1250" dirty="0"/>
              <a:t>, D. </a:t>
            </a:r>
            <a:r>
              <a:rPr lang="en-US" sz="1250" dirty="0" err="1"/>
              <a:t>Papavassiliou</a:t>
            </a:r>
            <a:r>
              <a:rPr lang="en-US" sz="1250" dirty="0"/>
              <a:t>, L. Lee, G. Newman, “Drag reduction using surface-attached polymer chains and </a:t>
            </a:r>
            <a:r>
              <a:rPr lang="en-US" sz="1250" dirty="0" err="1"/>
              <a:t>nanotubes</a:t>
            </a:r>
            <a:r>
              <a:rPr lang="en-US" sz="1250" dirty="0"/>
              <a:t>,” ONR, $730K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</a:t>
            </a:r>
            <a:r>
              <a:rPr lang="fr-FR" sz="1250" dirty="0"/>
              <a:t>Turbulent transport in non-</a:t>
            </a:r>
            <a:r>
              <a:rPr lang="fr-FR" sz="1250" dirty="0" err="1"/>
              <a:t>homogeneous</a:t>
            </a:r>
            <a:r>
              <a:rPr lang="fr-FR" sz="1250" dirty="0"/>
              <a:t>  turbulence, </a:t>
            </a:r>
            <a:r>
              <a:rPr lang="en-US" sz="1250" dirty="0"/>
              <a:t>” NSF, $320K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C. </a:t>
            </a:r>
            <a:r>
              <a:rPr lang="en-US" sz="1250" dirty="0" err="1"/>
              <a:t>Doswell</a:t>
            </a:r>
            <a:r>
              <a:rPr lang="en-US" sz="1250" dirty="0"/>
              <a:t>, D. Weber, H. Neeman, “A Study of Moist Deep Convection: Generation of Multiple Updrafts in Association with </a:t>
            </a:r>
            <a:r>
              <a:rPr lang="en-US" sz="1250" dirty="0" err="1"/>
              <a:t>Mesoscale</a:t>
            </a:r>
            <a:r>
              <a:rPr lang="en-US" sz="1250" dirty="0"/>
              <a:t> Forcing,” NSF, $430K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“Melt-Blowing: Advance modeling and experimental verification,” NSF, $321K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R. </a:t>
            </a:r>
            <a:r>
              <a:rPr lang="en-US" sz="1250" dirty="0" err="1"/>
              <a:t>Kol,ar</a:t>
            </a:r>
            <a:r>
              <a:rPr lang="en-US" sz="1250" dirty="0"/>
              <a:t> et al., “A Coupled Hydrodynamic/Hydrologic Model with Adaptive Gridding,” ONR, $595K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83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“Scalar Transport in Porous Media,” ACS-PRF, $80K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F. Carr, A. Shapiro, K. Brewster, J. </a:t>
            </a:r>
            <a:r>
              <a:rPr lang="en-US" sz="1250" dirty="0" err="1"/>
              <a:t>Gao</a:t>
            </a:r>
            <a:r>
              <a:rPr lang="en-US" sz="1250" dirty="0"/>
              <a:t>, “Research on Optimal Utilization and Impact of Water Vapor and Other High Resolution Observations in Storm-Scale QPF,” NSF, $880K.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J. </a:t>
            </a:r>
            <a:r>
              <a:rPr lang="en-US" sz="1250" dirty="0" err="1"/>
              <a:t>Gao</a:t>
            </a:r>
            <a:r>
              <a:rPr lang="en-US" sz="1250" dirty="0"/>
              <a:t>, K. </a:t>
            </a:r>
            <a:r>
              <a:rPr lang="en-US" sz="1250" dirty="0" err="1"/>
              <a:t>Droegemeier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“On the Optimal Use of WSR-88D Doppler Radar Data for </a:t>
            </a:r>
            <a:r>
              <a:rPr lang="en-US" sz="1250" dirty="0" err="1"/>
              <a:t>Variational</a:t>
            </a:r>
            <a:r>
              <a:rPr lang="en-US" sz="1250" dirty="0"/>
              <a:t> Storm-Scale Data Assimilation,” NSF, $600K.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K. Mish, K. </a:t>
            </a:r>
            <a:r>
              <a:rPr lang="en-US" sz="1250" dirty="0" err="1"/>
              <a:t>Muraleetharan</a:t>
            </a:r>
            <a:r>
              <a:rPr lang="en-US" sz="1250" dirty="0"/>
              <a:t>, “Computational Modeling of Blast Loading on Bridges,” OTC, $125K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V. </a:t>
            </a:r>
            <a:r>
              <a:rPr lang="en-US" sz="1250" dirty="0" err="1"/>
              <a:t>DeBrunner</a:t>
            </a:r>
            <a:r>
              <a:rPr lang="en-US" sz="1250" dirty="0"/>
              <a:t>, L. </a:t>
            </a:r>
            <a:r>
              <a:rPr lang="en-US" sz="1250" dirty="0" err="1"/>
              <a:t>DeBrunner</a:t>
            </a:r>
            <a:r>
              <a:rPr lang="en-US" sz="1250" dirty="0"/>
              <a:t>, D. Baldwin, K. Mish, “Intelligent Bridge System,” FHWA, $3M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“Scalar Transport in Porous Media,” ACS-PRF,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Y. Wang, P. </a:t>
            </a:r>
            <a:r>
              <a:rPr lang="en-US" sz="1250" dirty="0" err="1"/>
              <a:t>Mukherjee</a:t>
            </a:r>
            <a:r>
              <a:rPr lang="en-US" sz="1250" dirty="0"/>
              <a:t>, “Wavelet based analysis of WMAP data,” NASA,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R. Wheeler et al., “Testing new methods for structure prediction and free energy calculations (</a:t>
            </a:r>
            <a:r>
              <a:rPr lang="en-US" sz="1250" dirty="0" err="1"/>
              <a:t>Predoctoral</a:t>
            </a:r>
            <a:r>
              <a:rPr lang="en-US" sz="1250" dirty="0"/>
              <a:t> Fellowship for Students with Disabilities),” NIH/NIGMS, $24K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1"/>
            </a:pPr>
            <a:r>
              <a:rPr lang="en-US" sz="1250" dirty="0"/>
              <a:t>L. White et al., “Modeling Studies in the Duke Forest Free-Air CO2 Enrichment (FACE) Program,” DOE, $730K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4339" name="Text Box 19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0" name="Text Box 20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1" name="Text Box 21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2" name="Text Box 22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1B7DE-A07A-4BE4-853B-F7F73D0E439C}" type="slidenum">
              <a:rPr lang="en-US"/>
              <a:pPr/>
              <a:t>62</a:t>
            </a:fld>
            <a:endParaRPr 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External Research Grants (cont’d)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Neeman, </a:t>
            </a:r>
            <a:r>
              <a:rPr lang="en-US" sz="1250" dirty="0" err="1"/>
              <a:t>Severini</a:t>
            </a:r>
            <a:r>
              <a:rPr lang="en-US" sz="1250" dirty="0"/>
              <a:t>, “Cyberinfrastructure for Distributed Rapid Response to National Emergencies”, NSF, $132K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Neeman, Roe, </a:t>
            </a:r>
            <a:r>
              <a:rPr lang="en-US" sz="1250" dirty="0" err="1"/>
              <a:t>Severini</a:t>
            </a:r>
            <a:r>
              <a:rPr lang="en-US" sz="1250" dirty="0"/>
              <a:t>, Wu et al., “Cyberinfrastructure Education for Bioinformatics and Beyond,” NSF, $250K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K. Milton, C. Kao, “Non-</a:t>
            </a:r>
            <a:r>
              <a:rPr lang="en-US" sz="1250" dirty="0" err="1"/>
              <a:t>perturbative</a:t>
            </a:r>
            <a:r>
              <a:rPr lang="en-US" sz="1250" dirty="0"/>
              <a:t> Quantum Field Theory and Particle Theory Beyond the Standard Model,” DOE,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J. Snow, "Oklahoma Center for High Energy Physics", DOE EPSCoR, $3.4M (total), $169K (LU)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F. Kong, “OSSE Experiments for airborne weather sensors,” Boeing, $90K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A. Shapiro, “Storm-Scale Quantitative Precipitation Forecasting Using Advanced Data Assimilation Techniques: Methods, Impacts and Sensitivities,” NSF, $835K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99"/>
            </a:pPr>
            <a:r>
              <a:rPr lang="en-US" sz="1250" dirty="0"/>
              <a:t>Y. </a:t>
            </a:r>
            <a:r>
              <a:rPr lang="en-US" sz="1250" dirty="0" err="1"/>
              <a:t>Kogan</a:t>
            </a:r>
            <a:r>
              <a:rPr lang="en-US" sz="1250" dirty="0"/>
              <a:t>, D. </a:t>
            </a:r>
            <a:r>
              <a:rPr lang="en-US" sz="1250" dirty="0" err="1"/>
              <a:t>Mechem</a:t>
            </a:r>
            <a:r>
              <a:rPr lang="en-US" sz="1250" dirty="0"/>
              <a:t>, “Improvement in the cloud physics formulation in the U.S. Navy Coupled Ocean-Atmosphere </a:t>
            </a:r>
            <a:r>
              <a:rPr lang="en-US" sz="1250" dirty="0" err="1"/>
              <a:t>Mesoscale</a:t>
            </a:r>
            <a:r>
              <a:rPr lang="en-US" sz="1250" dirty="0"/>
              <a:t> Prediction System,” ONR, $889K</a:t>
            </a:r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G. Zhang, M. </a:t>
            </a:r>
            <a:r>
              <a:rPr lang="en-US" sz="1250" dirty="0" err="1"/>
              <a:t>Xue</a:t>
            </a:r>
            <a:r>
              <a:rPr lang="en-US" sz="1250" dirty="0"/>
              <a:t>, P. </a:t>
            </a:r>
            <a:r>
              <a:rPr lang="en-US" sz="1250" dirty="0" err="1"/>
              <a:t>Chilson</a:t>
            </a:r>
            <a:r>
              <a:rPr lang="en-US" sz="1250" dirty="0"/>
              <a:t>, T. </a:t>
            </a:r>
            <a:r>
              <a:rPr lang="en-US" sz="1250" dirty="0" err="1"/>
              <a:t>Schuur</a:t>
            </a:r>
            <a:r>
              <a:rPr lang="en-US" sz="1250" dirty="0"/>
              <a:t>, “Improving Microphysics Parameterizations and Quantitative Precipitation Forecast through Optimal Use of Video </a:t>
            </a:r>
            <a:r>
              <a:rPr lang="en-US" sz="1250" dirty="0" err="1"/>
              <a:t>Disdrometer</a:t>
            </a:r>
            <a:r>
              <a:rPr lang="en-US" sz="1250" dirty="0"/>
              <a:t>, Profiler and </a:t>
            </a:r>
            <a:r>
              <a:rPr lang="en-US" sz="1250" dirty="0" err="1"/>
              <a:t>Polarimetric</a:t>
            </a:r>
            <a:r>
              <a:rPr lang="en-US" sz="1250" dirty="0"/>
              <a:t> Radar Observations,” NSF, $464K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T. Yu, M. </a:t>
            </a:r>
            <a:r>
              <a:rPr lang="en-US" sz="1250" dirty="0" err="1"/>
              <a:t>Xue</a:t>
            </a:r>
            <a:r>
              <a:rPr lang="en-US" sz="1250" dirty="0"/>
              <a:t>, M. </a:t>
            </a:r>
            <a:r>
              <a:rPr lang="en-US" sz="1250" dirty="0" err="1"/>
              <a:t>Yeay</a:t>
            </a:r>
            <a:r>
              <a:rPr lang="en-US" sz="1250" dirty="0"/>
              <a:t>, R. Palmer, S. Torres, M. </a:t>
            </a:r>
            <a:r>
              <a:rPr lang="en-US" sz="1250" dirty="0" err="1"/>
              <a:t>Biggerstaff</a:t>
            </a:r>
            <a:r>
              <a:rPr lang="en-US" sz="1250" dirty="0"/>
              <a:t>, “Meteorological Studies with the Phased Array Weather Radar and Data Assimilation using the Ensemble </a:t>
            </a:r>
            <a:r>
              <a:rPr lang="en-US" sz="1250" dirty="0" err="1"/>
              <a:t>Kalman</a:t>
            </a:r>
            <a:r>
              <a:rPr lang="en-US" sz="1250" dirty="0"/>
              <a:t> Filter,” ONR/Defense EPSCOR/OK State Regents, $560K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B. </a:t>
            </a:r>
            <a:r>
              <a:rPr lang="en-US" sz="1250" dirty="0" err="1"/>
              <a:t>Wanner</a:t>
            </a:r>
            <a:r>
              <a:rPr lang="en-US" sz="1250" dirty="0"/>
              <a:t>, T. Conway, et al., “Development of the www.EcoliCommunity.org Information Resource,” NIH, $1.5M (total), $150K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T. Ibrahim et al., “A Demonstration of Low-Cost Reliable Wireless Sensor for Health Monitoring of a Precast </a:t>
            </a:r>
            <a:r>
              <a:rPr lang="en-US" sz="1250" dirty="0" err="1"/>
              <a:t>Prestressed</a:t>
            </a:r>
            <a:r>
              <a:rPr lang="en-US" sz="1250" dirty="0"/>
              <a:t> Concrete Bridge Girder,” OK Transportation Center,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T. Ibrahim et al., “Micro-Neural Interface,” OCAST, $135K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6"/>
            </a:pPr>
            <a:r>
              <a:rPr lang="en-US" sz="1250" dirty="0"/>
              <a:t>J. Snow, “Langston University High Energy Physics,” $155K (LU)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5357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58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59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60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63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L.M. Leslie, M.B. Richman, C. </a:t>
            </a:r>
            <a:r>
              <a:rPr lang="en-US" sz="1250" dirty="0" err="1"/>
              <a:t>Doswell</a:t>
            </a:r>
            <a:r>
              <a:rPr lang="en-US" sz="1250" dirty="0"/>
              <a:t>,  “Detecting Synoptic-Scale Precursors Tornado Outbreaks,” NSF, $548K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L.M. Leslie, M.B. Richman, “Use of Kernel Methods in Data Selection and Thinning for Satellite Data Assimilation in NWP Models,” NOAA, $342K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J. </a:t>
            </a:r>
            <a:r>
              <a:rPr lang="en-US" sz="1250" dirty="0" err="1"/>
              <a:t>Gao</a:t>
            </a:r>
            <a:r>
              <a:rPr lang="en-US" sz="1250" dirty="0"/>
              <a:t>, K. Brewster, M. </a:t>
            </a:r>
            <a:r>
              <a:rPr lang="en-US" sz="1250" dirty="0" err="1"/>
              <a:t>Xue</a:t>
            </a:r>
            <a:r>
              <a:rPr lang="en-US" sz="1250" dirty="0"/>
              <a:t>, K. </a:t>
            </a:r>
            <a:r>
              <a:rPr lang="en-US" sz="1250" dirty="0" err="1"/>
              <a:t>Droegemeier</a:t>
            </a:r>
            <a:r>
              <a:rPr lang="en-US" sz="1250" dirty="0"/>
              <a:t>, "Assimilating Doppler Radar Data for Storm-Scale Numerical Prediction Using an Ensemble-based </a:t>
            </a:r>
            <a:r>
              <a:rPr lang="en-US" sz="1250" dirty="0" err="1"/>
              <a:t>Variational</a:t>
            </a:r>
            <a:r>
              <a:rPr lang="en-US" sz="1250" dirty="0"/>
              <a:t> Method,“ NSF,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E. </a:t>
            </a:r>
            <a:r>
              <a:rPr lang="en-US" sz="1250" dirty="0" err="1"/>
              <a:t>Chesnokov</a:t>
            </a:r>
            <a:r>
              <a:rPr lang="en-US" sz="1250" dirty="0"/>
              <a:t>, “Fracture Prediction Methodology Based On Surface Seismic Data,” Devon Energy, $1M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E. </a:t>
            </a:r>
            <a:r>
              <a:rPr lang="en-US" sz="1250" dirty="0" err="1"/>
              <a:t>Chesnokov</a:t>
            </a:r>
            <a:r>
              <a:rPr lang="en-US" sz="1250" dirty="0"/>
              <a:t>, “Scenario of Fracture Event Development in the Barnett Shale (Laboratory Measurements and Theoretical Investigation),” Devon Energy, $1.3M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2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"Study of Tornado and Tornadic Thunderstorm Dynamics and Predictability through High-Resolution Simulation, Prediction and Advanced Data Assimilation,“ NSF, $780K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412"/>
            </a:pPr>
            <a:endParaRPr lang="en-US" sz="130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“Heat Transfer in </a:t>
            </a:r>
            <a:r>
              <a:rPr lang="en-US" sz="1250" dirty="0" err="1"/>
              <a:t>Graphene</a:t>
            </a:r>
            <a:r>
              <a:rPr lang="en-US" sz="1250" dirty="0"/>
              <a:t>-Oil </a:t>
            </a:r>
            <a:r>
              <a:rPr lang="en-US" sz="1250" dirty="0" err="1"/>
              <a:t>Nanocomposites</a:t>
            </a:r>
            <a:r>
              <a:rPr lang="en-US" sz="1250" dirty="0"/>
              <a:t>: A Molecular Understanding to Overcome Practical Barriers.” ACS Petroleum Research Fund, $40K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D.V. </a:t>
            </a:r>
            <a:r>
              <a:rPr lang="en-US" sz="1250" dirty="0" err="1"/>
              <a:t>Papavassiliou</a:t>
            </a:r>
            <a:r>
              <a:rPr lang="en-US" sz="1250" dirty="0"/>
              <a:t>, “Turbulent Transport in Anisotropic Velocity Fields,” NSF, $292.5K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D. Oliver, software license grant, $1.5M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R. Broughton et al, “Assembling the </a:t>
            </a:r>
            <a:r>
              <a:rPr lang="en-US" sz="1250" dirty="0" err="1"/>
              <a:t>Eutelost</a:t>
            </a:r>
            <a:r>
              <a:rPr lang="en-US" sz="1250" dirty="0"/>
              <a:t> Tree of Life – Addressing the Major Unresolved Problem in Vertebrate Phylogeny,” NSF, $3M ($654K to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A. </a:t>
            </a:r>
            <a:r>
              <a:rPr lang="en-US" sz="1250" dirty="0" err="1"/>
              <a:t>Fagg</a:t>
            </a:r>
            <a:r>
              <a:rPr lang="en-US" sz="1250" dirty="0"/>
              <a:t>, “Development of a Bidirectional CNS Interface or Robotic Control,” NIH, $600K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J. </a:t>
            </a:r>
            <a:r>
              <a:rPr lang="en-US" sz="1250" dirty="0" err="1"/>
              <a:t>Gao</a:t>
            </a:r>
            <a:r>
              <a:rPr lang="en-US" sz="1250" dirty="0"/>
              <a:t>, "An Investigation on the Importance of Environmental Variability to Storm-scale Radar Data Assimilation,“ NSSL, $72K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JV. </a:t>
            </a:r>
            <a:r>
              <a:rPr lang="en-US" sz="1250" dirty="0" err="1"/>
              <a:t>Sikavistsas</a:t>
            </a:r>
            <a:r>
              <a:rPr lang="en-US" sz="1250" dirty="0"/>
              <a:t> and D.V. </a:t>
            </a:r>
            <a:r>
              <a:rPr lang="en-US" sz="1250" dirty="0" err="1"/>
              <a:t>Papavassiliou</a:t>
            </a:r>
            <a:r>
              <a:rPr lang="en-US" sz="1250" dirty="0"/>
              <a:t> , “Flow Effects on Porous Scaffolds for Tissue Regeneration,” NSF,  $400K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8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M. Strauss, et al., “Experimental Physics Investigations Using Colliding Beam Detectors at </a:t>
            </a:r>
            <a:r>
              <a:rPr lang="en-US" sz="1250" dirty="0" err="1"/>
              <a:t>Fermilab</a:t>
            </a:r>
            <a:r>
              <a:rPr lang="en-US" sz="1250" dirty="0"/>
              <a:t> and the LHC,” DOE, $503K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64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/>
              <a:t>Y. Wang</a:t>
            </a:r>
            <a:r>
              <a:rPr lang="en-US" sz="1250" dirty="0" smtClean="0"/>
              <a:t>, "</a:t>
            </a:r>
            <a:r>
              <a:rPr lang="en-US" sz="1250" dirty="0"/>
              <a:t>Science for the Euclid Mission</a:t>
            </a:r>
            <a:r>
              <a:rPr lang="en-US" sz="1250" dirty="0" smtClean="0"/>
              <a:t>", NASA/JPL, $52K (2018)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/>
              <a:t>D. </a:t>
            </a:r>
            <a:r>
              <a:rPr lang="en-US" sz="1250" dirty="0" err="1"/>
              <a:t>LaDue</a:t>
            </a:r>
            <a:r>
              <a:rPr lang="en-US" sz="1250" dirty="0"/>
              <a:t>, K. </a:t>
            </a:r>
            <a:r>
              <a:rPr lang="en-US" sz="1250" dirty="0" err="1" smtClean="0"/>
              <a:t>Kloesel</a:t>
            </a:r>
            <a:r>
              <a:rPr lang="en-US" sz="1250" dirty="0" smtClean="0"/>
              <a:t>, “EPSCoR </a:t>
            </a:r>
            <a:r>
              <a:rPr lang="en-US" sz="1250" dirty="0"/>
              <a:t>Funded Participant in the National Weather Center </a:t>
            </a:r>
            <a:r>
              <a:rPr lang="en-US" sz="1250" dirty="0" smtClean="0"/>
              <a:t>Research Experiences </a:t>
            </a:r>
            <a:r>
              <a:rPr lang="en-US" sz="1250" dirty="0"/>
              <a:t>for Undergraduates </a:t>
            </a:r>
            <a:r>
              <a:rPr lang="en-US" sz="1250" dirty="0" smtClean="0"/>
              <a:t>Program,” Oklahoma EPSCoR, $9K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/>
              <a:t>V. </a:t>
            </a:r>
            <a:r>
              <a:rPr lang="en-US" sz="1250" dirty="0" err="1"/>
              <a:t>Sikavitsas</a:t>
            </a:r>
            <a:r>
              <a:rPr lang="en-US" sz="1250" dirty="0"/>
              <a:t>, </a:t>
            </a:r>
            <a:r>
              <a:rPr lang="en-US" sz="1250" dirty="0" smtClean="0"/>
              <a:t>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"The </a:t>
            </a:r>
            <a:r>
              <a:rPr lang="en-US" sz="1250" dirty="0"/>
              <a:t>influence of fluid shear forces, oxygen and </a:t>
            </a:r>
            <a:r>
              <a:rPr lang="en-US" sz="1250" dirty="0" smtClean="0"/>
              <a:t>nutrient mass </a:t>
            </a:r>
            <a:r>
              <a:rPr lang="en-US" sz="1250" dirty="0"/>
              <a:t>transport in the development of bone grafts in perfusion </a:t>
            </a:r>
            <a:r>
              <a:rPr lang="en-US" sz="1250" dirty="0" smtClean="0"/>
              <a:t>bioreactors,“ OCAST,, $45K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 smtClean="0"/>
              <a:t>D. </a:t>
            </a:r>
            <a:r>
              <a:rPr lang="en-US" sz="1250" dirty="0" err="1" smtClean="0"/>
              <a:t>Schmidtke</a:t>
            </a:r>
            <a:r>
              <a:rPr lang="en-US" sz="1250" dirty="0" smtClean="0"/>
              <a:t>, 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"Development of a Miniature Right Heart Support Device,“ NIH, $347K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/>
              <a:t>, "</a:t>
            </a:r>
            <a:r>
              <a:rPr lang="en-US" sz="1250" dirty="0" err="1"/>
              <a:t>Interfacially</a:t>
            </a:r>
            <a:r>
              <a:rPr lang="en-US" sz="1250" dirty="0"/>
              <a:t> active </a:t>
            </a:r>
            <a:r>
              <a:rPr lang="en-US" sz="1250" dirty="0" smtClean="0"/>
              <a:t>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,“ Advanced Energy Consortium, $688K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/>
              <a:t>B. L. Cheong, T.-Y. </a:t>
            </a:r>
            <a:r>
              <a:rPr lang="en-US" sz="1250" dirty="0" smtClean="0"/>
              <a:t>Yu, </a:t>
            </a:r>
            <a:r>
              <a:rPr lang="en-US" sz="1250" dirty="0"/>
              <a:t>R. .D. Palmer, “Instrumental Support for the Winter Experiment Campaign,” </a:t>
            </a:r>
            <a:r>
              <a:rPr lang="en-US" sz="1250" dirty="0" err="1" smtClean="0"/>
              <a:t>SELab</a:t>
            </a:r>
            <a:r>
              <a:rPr lang="en-US" sz="1250" dirty="0" smtClean="0"/>
              <a:t> </a:t>
            </a:r>
            <a:r>
              <a:rPr lang="en-US" sz="1250" dirty="0" err="1" smtClean="0"/>
              <a:t>Inc</a:t>
            </a:r>
            <a:r>
              <a:rPr lang="en-US" sz="1250" dirty="0" smtClean="0"/>
              <a:t>, $215K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 smtClean="0"/>
              <a:t>E. </a:t>
            </a:r>
            <a:r>
              <a:rPr lang="en-US" sz="1250" dirty="0"/>
              <a:t>Bridge, “</a:t>
            </a:r>
            <a:r>
              <a:rPr lang="en-US" sz="1250" dirty="0" smtClean="0"/>
              <a:t>CAREER: </a:t>
            </a:r>
            <a:r>
              <a:rPr lang="en-US" sz="1250" dirty="0"/>
              <a:t>Unwrapping the Migratory Gene </a:t>
            </a:r>
            <a:r>
              <a:rPr lang="en-US" sz="1250" dirty="0" smtClean="0"/>
              <a:t>Package,” NSF, $760K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26"/>
            </a:pPr>
            <a:r>
              <a:rPr lang="en-US" sz="1250" dirty="0" smtClean="0"/>
              <a:t>E. </a:t>
            </a:r>
            <a:r>
              <a:rPr lang="en-US" sz="1250" dirty="0"/>
              <a:t>Bridge, “The Electronic Transponder </a:t>
            </a:r>
            <a:r>
              <a:rPr lang="en-US" sz="1250" dirty="0" smtClean="0"/>
              <a:t>Analysis Gateway </a:t>
            </a:r>
            <a:r>
              <a:rPr lang="en-US" sz="1250" dirty="0"/>
              <a:t>(ETAG): An Animal Behavior </a:t>
            </a:r>
            <a:r>
              <a:rPr lang="en-US" sz="1250" dirty="0" smtClean="0"/>
              <a:t>Observatory,” NSF, $315K</a:t>
            </a:r>
            <a:endParaRPr lang="en-US" sz="125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 smtClean="0"/>
              <a:t>E. </a:t>
            </a:r>
            <a:r>
              <a:rPr lang="en-US" sz="1250" dirty="0"/>
              <a:t>Bridge, “An Open-Source </a:t>
            </a:r>
            <a:r>
              <a:rPr lang="en-US" sz="1250" dirty="0" smtClean="0"/>
              <a:t>Radio Frequency </a:t>
            </a:r>
            <a:r>
              <a:rPr lang="en-US" sz="1250" dirty="0"/>
              <a:t>Identification System for Animal </a:t>
            </a:r>
            <a:r>
              <a:rPr lang="en-US" sz="1250" dirty="0" smtClean="0"/>
              <a:t>Monitoring,” NSF, $331K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R. McPherson, E. White, M. Shafer, D. </a:t>
            </a:r>
            <a:r>
              <a:rPr lang="en-US" sz="1250" dirty="0" err="1"/>
              <a:t>Rosendahl</a:t>
            </a:r>
            <a:r>
              <a:rPr lang="en-US" sz="1250" dirty="0"/>
              <a:t>, M. Richman, "Trends in cold temperature extremes and </a:t>
            </a:r>
            <a:r>
              <a:rPr lang="en-US" sz="1250" dirty="0" smtClean="0"/>
              <a:t>winter weather </a:t>
            </a:r>
            <a:r>
              <a:rPr lang="en-US" sz="1250" dirty="0"/>
              <a:t>for the SPTC </a:t>
            </a:r>
            <a:r>
              <a:rPr lang="en-US" sz="1250" dirty="0" smtClean="0"/>
              <a:t>region,“ USDOT, $132K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R. Palmer, B. Cheong, C. Fulton, J. </a:t>
            </a:r>
            <a:r>
              <a:rPr lang="en-US" sz="1250" dirty="0" err="1"/>
              <a:t>Salarzar</a:t>
            </a:r>
            <a:r>
              <a:rPr lang="en-US" sz="1250" dirty="0"/>
              <a:t>, M. </a:t>
            </a:r>
            <a:r>
              <a:rPr lang="en-US" sz="1250" dirty="0" err="1"/>
              <a:t>Yeary</a:t>
            </a:r>
            <a:r>
              <a:rPr lang="en-US" sz="1250" dirty="0" smtClean="0"/>
              <a:t>, T</a:t>
            </a:r>
            <a:r>
              <a:rPr lang="en-US" sz="1250" dirty="0"/>
              <a:t>.-Y. Yu</a:t>
            </a:r>
            <a:r>
              <a:rPr lang="en-US" sz="1250" dirty="0" smtClean="0"/>
              <a:t>, </a:t>
            </a:r>
            <a:r>
              <a:rPr lang="en-US" sz="1250" dirty="0"/>
              <a:t>Y. Zhang,. “Meeting the Technical </a:t>
            </a:r>
            <a:r>
              <a:rPr lang="en-US" sz="1250" dirty="0" smtClean="0"/>
              <a:t>Challenges of </a:t>
            </a:r>
            <a:r>
              <a:rPr lang="en-US" sz="1250" dirty="0"/>
              <a:t>the Multi-Mission Phased Array Radar</a:t>
            </a:r>
            <a:r>
              <a:rPr lang="en-US" sz="1250" dirty="0" smtClean="0"/>
              <a:t>,” NOAA, $1.65M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M. J. </a:t>
            </a:r>
            <a:r>
              <a:rPr lang="en-US" sz="1250" dirty="0" err="1" smtClean="0"/>
              <a:t>McInerney</a:t>
            </a:r>
            <a:r>
              <a:rPr lang="en-US" sz="1250" dirty="0" smtClean="0"/>
              <a:t>, </a:t>
            </a:r>
            <a:r>
              <a:rPr lang="en-US" sz="1250" dirty="0"/>
              <a:t>L. </a:t>
            </a:r>
            <a:r>
              <a:rPr lang="en-US" sz="1250" dirty="0" err="1" smtClean="0"/>
              <a:t>Krumholz</a:t>
            </a:r>
            <a:r>
              <a:rPr lang="en-US" sz="1250" dirty="0"/>
              <a:t>, Bioremediation of Chromium and Arsenic </a:t>
            </a:r>
            <a:r>
              <a:rPr lang="en-US" sz="1250" dirty="0" smtClean="0"/>
              <a:t>from Industrial Wastewater,” Nat’l </a:t>
            </a:r>
            <a:r>
              <a:rPr lang="en-US" sz="1250" dirty="0"/>
              <a:t>Academies of Science</a:t>
            </a:r>
            <a:r>
              <a:rPr lang="en-US" sz="1250" dirty="0" smtClean="0"/>
              <a:t>, $162K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M. </a:t>
            </a:r>
            <a:r>
              <a:rPr lang="en-US" sz="1250" dirty="0" err="1"/>
              <a:t>Coniglio</a:t>
            </a:r>
            <a:r>
              <a:rPr lang="en-US" sz="1250" dirty="0"/>
              <a:t> (PI), C. </a:t>
            </a:r>
            <a:r>
              <a:rPr lang="en-US" sz="1250" dirty="0" err="1"/>
              <a:t>Doswell</a:t>
            </a:r>
            <a:r>
              <a:rPr lang="en-US" sz="1250" dirty="0"/>
              <a:t> III, R. J. Trapp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"Improved understanding of convective-storm </a:t>
            </a:r>
            <a:r>
              <a:rPr lang="en-US" sz="1250" dirty="0" smtClean="0"/>
              <a:t>predictability and </a:t>
            </a:r>
            <a:r>
              <a:rPr lang="en-US" sz="1250" dirty="0"/>
              <a:t>environment feedbacks from observations during </a:t>
            </a:r>
            <a:r>
              <a:rPr lang="en-US" sz="1250" dirty="0" smtClean="0"/>
              <a:t>the </a:t>
            </a:r>
            <a:r>
              <a:rPr lang="en-US" sz="1250" dirty="0" err="1" smtClean="0"/>
              <a:t>Mesoscale</a:t>
            </a:r>
            <a:r>
              <a:rPr lang="en-US" sz="1250" dirty="0" smtClean="0"/>
              <a:t> </a:t>
            </a:r>
            <a:r>
              <a:rPr lang="en-US" sz="1250" dirty="0"/>
              <a:t>Predictability Experiment (MPEX</a:t>
            </a:r>
            <a:r>
              <a:rPr lang="en-US" sz="1250" dirty="0" smtClean="0"/>
              <a:t>),“ NSF, $272K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Y. </a:t>
            </a:r>
            <a:r>
              <a:rPr lang="en-US" sz="1250" dirty="0" err="1" smtClean="0"/>
              <a:t>Kogan</a:t>
            </a:r>
            <a:r>
              <a:rPr lang="en-US" sz="1250" dirty="0" smtClean="0"/>
              <a:t>, "</a:t>
            </a:r>
            <a:r>
              <a:rPr lang="en-US" sz="1250" dirty="0"/>
              <a:t>Parameterization of Cumulus Convective </a:t>
            </a:r>
            <a:r>
              <a:rPr lang="en-US" sz="1250" dirty="0" smtClean="0"/>
              <a:t>Cloud Systems </a:t>
            </a:r>
            <a:r>
              <a:rPr lang="en-US" sz="1250" dirty="0"/>
              <a:t>in </a:t>
            </a:r>
            <a:r>
              <a:rPr lang="en-US" sz="1250" dirty="0" err="1"/>
              <a:t>Mesoscale</a:t>
            </a:r>
            <a:r>
              <a:rPr lang="en-US" sz="1250" dirty="0"/>
              <a:t> Forecast </a:t>
            </a:r>
            <a:r>
              <a:rPr lang="en-US" sz="1250" dirty="0" smtClean="0"/>
              <a:t>Models,“ ONR, $267K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r>
              <a:rPr lang="en-US" sz="1250" dirty="0"/>
              <a:t>S. </a:t>
            </a:r>
            <a:r>
              <a:rPr lang="en-US" sz="1250" dirty="0" smtClean="0"/>
              <a:t>Schroeder, "</a:t>
            </a:r>
            <a:r>
              <a:rPr lang="en-US" sz="1250" dirty="0"/>
              <a:t>Predicting Viral RNA Structures, Function, </a:t>
            </a:r>
            <a:r>
              <a:rPr lang="en-US" sz="1250" dirty="0" smtClean="0"/>
              <a:t>and Drug </a:t>
            </a:r>
            <a:r>
              <a:rPr lang="en-US" sz="1250" dirty="0"/>
              <a:t>Targets from </a:t>
            </a:r>
            <a:r>
              <a:rPr lang="en-US" sz="1250" dirty="0" smtClean="0"/>
              <a:t>Sequence,“ OCAST, $145K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34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30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65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/>
              <a:t>L. </a:t>
            </a:r>
            <a:r>
              <a:rPr lang="en-US" sz="1250" dirty="0" smtClean="0"/>
              <a:t>Ding, "</a:t>
            </a:r>
            <a:r>
              <a:rPr lang="en-US" sz="1250" dirty="0"/>
              <a:t>NRI-Small: Robot Assistants for Promoting Crawling </a:t>
            </a:r>
            <a:r>
              <a:rPr lang="en-US" sz="1250" dirty="0" smtClean="0"/>
              <a:t>and Walking </a:t>
            </a:r>
            <a:r>
              <a:rPr lang="en-US" sz="1250" dirty="0"/>
              <a:t>in Children at Risk of Cerebral </a:t>
            </a:r>
            <a:r>
              <a:rPr lang="en-US" sz="1250" dirty="0" smtClean="0"/>
              <a:t>Palsy,“ NSF, $1.135M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 smtClean="0"/>
              <a:t>E</a:t>
            </a:r>
            <a:r>
              <a:rPr lang="en-US" sz="1250" dirty="0"/>
              <a:t>. </a:t>
            </a:r>
            <a:r>
              <a:rPr lang="en-US" sz="1250" dirty="0" smtClean="0"/>
              <a:t>Baron, "</a:t>
            </a:r>
            <a:r>
              <a:rPr lang="en-US" sz="1250" dirty="0"/>
              <a:t>Collaborative Research: </a:t>
            </a:r>
            <a:r>
              <a:rPr lang="en-US" sz="1250" dirty="0" smtClean="0"/>
              <a:t>Three-Dimensional Simulations </a:t>
            </a:r>
            <a:r>
              <a:rPr lang="en-US" sz="1250" dirty="0"/>
              <a:t>of Type </a:t>
            </a:r>
            <a:r>
              <a:rPr lang="en-US" sz="1250" dirty="0" err="1"/>
              <a:t>Ia</a:t>
            </a:r>
            <a:r>
              <a:rPr lang="en-US" sz="1250" dirty="0"/>
              <a:t> Supernovae </a:t>
            </a:r>
            <a:r>
              <a:rPr lang="en-US" sz="1250" dirty="0" smtClean="0"/>
              <a:t>Constraining Models </a:t>
            </a:r>
            <a:r>
              <a:rPr lang="en-US" sz="1250" dirty="0"/>
              <a:t>with </a:t>
            </a:r>
            <a:r>
              <a:rPr lang="en-US" sz="1250" dirty="0" smtClean="0"/>
              <a:t>Observations,“ NSF, $26K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 smtClean="0"/>
              <a:t>H</a:t>
            </a:r>
            <a:r>
              <a:rPr lang="en-US" sz="1250" dirty="0"/>
              <a:t>. </a:t>
            </a:r>
            <a:r>
              <a:rPr lang="en-US" sz="1250" dirty="0" smtClean="0"/>
              <a:t>Neeman, K</a:t>
            </a:r>
            <a:r>
              <a:rPr lang="en-US" sz="1250" dirty="0"/>
              <a:t>. Brewster, A. McGovern, H. </a:t>
            </a:r>
            <a:r>
              <a:rPr lang="en-US" sz="1250" dirty="0" err="1"/>
              <a:t>Severini</a:t>
            </a:r>
            <a:r>
              <a:rPr lang="en-US" sz="1250" dirty="0"/>
              <a:t>, T. </a:t>
            </a:r>
            <a:r>
              <a:rPr lang="en-US" sz="1250" dirty="0" smtClean="0"/>
              <a:t>Yu, M</a:t>
            </a:r>
            <a:r>
              <a:rPr lang="en-US" sz="1250" dirty="0"/>
              <a:t>. </a:t>
            </a:r>
            <a:r>
              <a:rPr lang="en-US" sz="1250" dirty="0" err="1"/>
              <a:t>Atiquzzaman</a:t>
            </a:r>
            <a:r>
              <a:rPr lang="en-US" sz="1250" dirty="0"/>
              <a:t>, G. </a:t>
            </a:r>
            <a:r>
              <a:rPr lang="en-US" sz="1250" dirty="0" err="1"/>
              <a:t>Creager</a:t>
            </a:r>
            <a:r>
              <a:rPr lang="en-US" sz="1250" dirty="0"/>
              <a:t>, B. George, Z. Gray</a:t>
            </a:r>
            <a:r>
              <a:rPr lang="en-US" sz="1250" dirty="0" smtClean="0"/>
              <a:t>, S</a:t>
            </a:r>
            <a:r>
              <a:rPr lang="en-US" sz="1250" dirty="0"/>
              <a:t>. </a:t>
            </a:r>
            <a:r>
              <a:rPr lang="en-US" sz="1250" dirty="0" err="1"/>
              <a:t>Radhakrishnan</a:t>
            </a:r>
            <a:r>
              <a:rPr lang="en-US" sz="1250" dirty="0"/>
              <a:t>, P. </a:t>
            </a:r>
            <a:r>
              <a:rPr lang="en-US" sz="1250" dirty="0" err="1"/>
              <a:t>Skubic</a:t>
            </a:r>
            <a:r>
              <a:rPr lang="en-US" sz="1250" dirty="0"/>
              <a:t>, M. Strauss, X. Xiao</a:t>
            </a:r>
            <a:r>
              <a:rPr lang="en-US" sz="1250" dirty="0" smtClean="0"/>
              <a:t>, M</a:t>
            </a:r>
            <a:r>
              <a:rPr lang="en-US" sz="1250" dirty="0"/>
              <a:t>. </a:t>
            </a:r>
            <a:r>
              <a:rPr lang="en-US" sz="1250" dirty="0" err="1" smtClean="0"/>
              <a:t>Xue</a:t>
            </a:r>
            <a:r>
              <a:rPr lang="en-US" sz="1250" dirty="0"/>
              <a:t>, “A Model for Advanced Cyberinfrastructure Research and Education </a:t>
            </a:r>
            <a:r>
              <a:rPr lang="en-US" sz="1250" dirty="0" smtClean="0"/>
              <a:t>Facilitators,” NSF, $400K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/>
              <a:t>E. </a:t>
            </a:r>
            <a:r>
              <a:rPr lang="en-US" sz="1250" dirty="0" err="1"/>
              <a:t>Lemley</a:t>
            </a:r>
            <a:r>
              <a:rPr lang="en-US" sz="1250" dirty="0"/>
              <a:t>, G. </a:t>
            </a:r>
            <a:r>
              <a:rPr lang="en-US" sz="1250" dirty="0" smtClean="0"/>
              <a:t>Qian, "</a:t>
            </a:r>
            <a:r>
              <a:rPr lang="en-US" sz="1250" dirty="0"/>
              <a:t>MRI: Acquisition of a High Performance </a:t>
            </a:r>
            <a:r>
              <a:rPr lang="en-US" sz="1250" dirty="0" smtClean="0"/>
              <a:t>Computing Cluster </a:t>
            </a:r>
            <a:r>
              <a:rPr lang="en-US" sz="1250" dirty="0"/>
              <a:t>for Research at a Predominantly </a:t>
            </a:r>
            <a:r>
              <a:rPr lang="en-US" sz="1250" dirty="0" smtClean="0"/>
              <a:t>Undergraduate Institution,“ NSF, $305K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/>
              <a:t>R. Floyd, J. </a:t>
            </a:r>
            <a:r>
              <a:rPr lang="en-US" sz="1250" dirty="0" smtClean="0"/>
              <a:t>Pei, "</a:t>
            </a:r>
            <a:r>
              <a:rPr lang="en-US" sz="1250" dirty="0"/>
              <a:t>Understanding the Behavior of </a:t>
            </a:r>
            <a:r>
              <a:rPr lang="en-US" sz="1250" dirty="0" err="1"/>
              <a:t>Prestressed</a:t>
            </a:r>
            <a:r>
              <a:rPr lang="en-US" sz="1250" dirty="0"/>
              <a:t> Concrete Girders after Years </a:t>
            </a:r>
            <a:r>
              <a:rPr lang="en-US" sz="1250" dirty="0" smtClean="0"/>
              <a:t>of Service,“ OK DOT, $327K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r>
              <a:rPr lang="en-US" sz="1250" dirty="0"/>
              <a:t>G. Zhang, S. </a:t>
            </a:r>
            <a:r>
              <a:rPr lang="en-US" sz="1250" dirty="0" err="1"/>
              <a:t>Arani</a:t>
            </a:r>
            <a:r>
              <a:rPr lang="en-US" sz="1250" dirty="0"/>
              <a:t>, "</a:t>
            </a:r>
            <a:r>
              <a:rPr lang="en-US" sz="1250" dirty="0" err="1"/>
              <a:t>Polarimetric</a:t>
            </a:r>
            <a:r>
              <a:rPr lang="en-US" sz="1250" dirty="0"/>
              <a:t> Phased Array Radar Research in Support for MPAR Strategy,“ NOAA, $438K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2"/>
            </a:pPr>
            <a:endParaRPr lang="en-US" sz="125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 smtClean="0"/>
              <a:t>A. Fierro, M. </a:t>
            </a:r>
            <a:r>
              <a:rPr lang="en-US" sz="1250" dirty="0" err="1" smtClean="0"/>
              <a:t>DeMaria</a:t>
            </a:r>
            <a:r>
              <a:rPr lang="en-US" sz="1250" dirty="0" smtClean="0"/>
              <a:t>, E. Mansell, C./ Ziegler,  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</a:t>
            </a:r>
            <a:r>
              <a:rPr lang="en-US" sz="1250" dirty="0" err="1" smtClean="0"/>
              <a:t>A.Schumacher</a:t>
            </a:r>
            <a:r>
              <a:rPr lang="en-US" sz="1250" dirty="0" smtClean="0"/>
              <a:t>, R. </a:t>
            </a:r>
            <a:r>
              <a:rPr lang="en-US" sz="1250" dirty="0" err="1" smtClean="0"/>
              <a:t>Brummer</a:t>
            </a:r>
            <a:r>
              <a:rPr lang="en-US" sz="1250" dirty="0"/>
              <a:t>. “Using total lightning data from GLM/GOES-R to improve real-time tropical cyclone genesis and intensity </a:t>
            </a:r>
            <a:r>
              <a:rPr lang="en-US" sz="1250" dirty="0" smtClean="0"/>
              <a:t>forecasts,” NOAA, $268K ($123K to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/>
              <a:t>U. </a:t>
            </a:r>
            <a:r>
              <a:rPr lang="en-US" sz="1250" dirty="0" err="1" smtClean="0"/>
              <a:t>Hansmann</a:t>
            </a:r>
            <a:r>
              <a:rPr lang="en-US" sz="1250" dirty="0" smtClean="0"/>
              <a:t>, "</a:t>
            </a:r>
            <a:r>
              <a:rPr lang="en-US" sz="1250" dirty="0"/>
              <a:t>Folding, </a:t>
            </a:r>
            <a:r>
              <a:rPr lang="en-US" sz="1250" dirty="0" err="1"/>
              <a:t>Mis</a:t>
            </a:r>
            <a:r>
              <a:rPr lang="en-US" sz="1250" dirty="0"/>
              <a:t>-folding and Aggregation of </a:t>
            </a:r>
            <a:r>
              <a:rPr lang="en-US" sz="1250" dirty="0" smtClean="0"/>
              <a:t>Proteins,“ NIH, $887K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/>
              <a:t>G. R. Keller, S. Holloway, D. </a:t>
            </a:r>
            <a:r>
              <a:rPr lang="en-US" sz="1250" dirty="0" err="1"/>
              <a:t>Devegowda</a:t>
            </a:r>
            <a:r>
              <a:rPr lang="en-US" sz="1250" dirty="0"/>
              <a:t>, K. </a:t>
            </a:r>
            <a:r>
              <a:rPr lang="en-US" sz="1250" dirty="0" smtClean="0"/>
              <a:t>Crain, A</a:t>
            </a:r>
            <a:r>
              <a:rPr lang="en-US" sz="1250" dirty="0"/>
              <a:t>. Holland, A. </a:t>
            </a:r>
            <a:r>
              <a:rPr lang="en-US" sz="1250" dirty="0" err="1"/>
              <a:t>Ghassemi</a:t>
            </a:r>
            <a:r>
              <a:rPr lang="en-US" sz="1250" dirty="0" smtClean="0"/>
              <a:t>, "</a:t>
            </a:r>
            <a:r>
              <a:rPr lang="en-US" sz="1250" dirty="0"/>
              <a:t>4D Integrated Study Using Geology, Geophysics</a:t>
            </a:r>
            <a:r>
              <a:rPr lang="en-US" sz="1250" dirty="0" smtClean="0"/>
              <a:t>, Reservoir </a:t>
            </a:r>
            <a:r>
              <a:rPr lang="en-US" sz="1250" dirty="0"/>
              <a:t>Modeling and Rock Mechanics to </a:t>
            </a:r>
            <a:r>
              <a:rPr lang="en-US" sz="1250" dirty="0" smtClean="0"/>
              <a:t>Development Assessment </a:t>
            </a:r>
            <a:r>
              <a:rPr lang="en-US" sz="1250" dirty="0"/>
              <a:t>Models for Potential Induced Seismicity </a:t>
            </a:r>
            <a:r>
              <a:rPr lang="en-US" sz="1250" dirty="0" smtClean="0"/>
              <a:t>Risk,.“ $1.478M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/>
              <a:t>J. Gao, D. </a:t>
            </a:r>
            <a:r>
              <a:rPr lang="en-US" sz="1250" dirty="0" err="1"/>
              <a:t>Stensrud</a:t>
            </a:r>
            <a:r>
              <a:rPr lang="en-US" sz="1250" dirty="0"/>
              <a:t>, X. Wang</a:t>
            </a:r>
            <a:r>
              <a:rPr lang="en-US" sz="1250" dirty="0" smtClean="0"/>
              <a:t>, "</a:t>
            </a:r>
            <a:r>
              <a:rPr lang="en-US" sz="1250" dirty="0"/>
              <a:t>Assimilation of Doppler Radar Data with </a:t>
            </a:r>
            <a:r>
              <a:rPr lang="en-US" sz="1250" dirty="0" smtClean="0"/>
              <a:t>an Ensemble-based </a:t>
            </a:r>
            <a:r>
              <a:rPr lang="en-US" sz="1250" dirty="0" err="1"/>
              <a:t>Variational</a:t>
            </a:r>
            <a:r>
              <a:rPr lang="en-US" sz="1250" dirty="0"/>
              <a:t> Method for Storm-scale NWP</a:t>
            </a:r>
            <a:r>
              <a:rPr lang="en-US" sz="1250" dirty="0" smtClean="0"/>
              <a:t>,“ NSF, $481K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err="1"/>
              <a:t>Soe</a:t>
            </a:r>
            <a:r>
              <a:rPr lang="en-US" sz="1250" dirty="0"/>
              <a:t> </a:t>
            </a:r>
            <a:r>
              <a:rPr lang="en-US" sz="1250" dirty="0" smtClean="0"/>
              <a:t>(RSU), "</a:t>
            </a:r>
            <a:r>
              <a:rPr lang="en-US" sz="1250" dirty="0"/>
              <a:t>Unitary Qubit Lattice Algorithms for Quantum </a:t>
            </a:r>
            <a:r>
              <a:rPr lang="en-US" sz="1250" dirty="0" smtClean="0"/>
              <a:t>Turbulence with </a:t>
            </a:r>
            <a:r>
              <a:rPr lang="en-US" sz="1250" dirty="0"/>
              <a:t>Non-</a:t>
            </a:r>
            <a:r>
              <a:rPr lang="en-US" sz="1250" dirty="0" err="1"/>
              <a:t>Abeliam</a:t>
            </a:r>
            <a:r>
              <a:rPr lang="en-US" sz="1250" dirty="0"/>
              <a:t> Vortices</a:t>
            </a:r>
            <a:r>
              <a:rPr lang="en-US" sz="1250" dirty="0" smtClean="0"/>
              <a:t>,“ NSF, $75K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 smtClean="0"/>
              <a:t>J</a:t>
            </a:r>
            <a:r>
              <a:rPr lang="en-US" sz="1250" dirty="0"/>
              <a:t>. Cruz, "Two-Dimensional Channel Modeling, Detection and Coding for Shingled Magnetic Recording,“ NSF, $</a:t>
            </a:r>
            <a:r>
              <a:rPr lang="en-US" sz="1250" dirty="0" smtClean="0"/>
              <a:t>419K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48"/>
            </a:pPr>
            <a:r>
              <a:rPr lang="en-US" sz="1250" dirty="0" smtClean="0"/>
              <a:t>J</a:t>
            </a:r>
            <a:r>
              <a:rPr lang="en-US" sz="1250" dirty="0"/>
              <a:t>. Shaffer, "Laser Stabilization System for Rydberg Atom Physics,“ Army Research Office, $75K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61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14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66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R. Sani (SDSMT), L. </a:t>
            </a:r>
            <a:r>
              <a:rPr lang="en-US" sz="1250" dirty="0" err="1" smtClean="0"/>
              <a:t>Krumholz</a:t>
            </a:r>
            <a:r>
              <a:rPr lang="en-US" sz="1250" dirty="0"/>
              <a:t>, “Building Genome-to-Phenome Infrastructure </a:t>
            </a:r>
            <a:r>
              <a:rPr lang="en-US" sz="1250" dirty="0" smtClean="0"/>
              <a:t>for Regulating </a:t>
            </a:r>
            <a:r>
              <a:rPr lang="en-US" sz="1250" dirty="0"/>
              <a:t>Methane in Deep Environments (</a:t>
            </a:r>
            <a:r>
              <a:rPr lang="en-US" sz="1250" dirty="0" err="1"/>
              <a:t>BuG</a:t>
            </a:r>
            <a:r>
              <a:rPr lang="en-US" sz="1250" dirty="0"/>
              <a:t> </a:t>
            </a:r>
            <a:r>
              <a:rPr lang="en-US" sz="1250" dirty="0" err="1"/>
              <a:t>ReMaDE</a:t>
            </a:r>
            <a:r>
              <a:rPr lang="en-US" sz="1250" dirty="0" smtClean="0"/>
              <a:t>),” NSF, $6M (total), $1.4M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 </a:t>
            </a:r>
            <a:r>
              <a:rPr lang="en-US" sz="1250" dirty="0" smtClean="0"/>
              <a:t>(U </a:t>
            </a:r>
            <a:r>
              <a:rPr lang="en-US" sz="1250" dirty="0"/>
              <a:t>College London), “Science 4 Clean </a:t>
            </a:r>
            <a:r>
              <a:rPr lang="en-US" sz="1250" dirty="0" smtClean="0"/>
              <a:t>Energy,” European Commission, €12M (not to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/>
              <a:t>, D. </a:t>
            </a:r>
            <a:r>
              <a:rPr lang="en-US" sz="1250" dirty="0" err="1" smtClean="0"/>
              <a:t>Blankschtein</a:t>
            </a:r>
            <a:r>
              <a:rPr lang="en-US" sz="1250" dirty="0"/>
              <a:t>, “Hydrates Growth and Coalescence: From </a:t>
            </a:r>
            <a:r>
              <a:rPr lang="en-US" sz="1250" dirty="0" smtClean="0"/>
              <a:t>Molecular Understanding </a:t>
            </a:r>
            <a:r>
              <a:rPr lang="en-US" sz="1250" dirty="0"/>
              <a:t>to Useful </a:t>
            </a:r>
            <a:r>
              <a:rPr lang="en-US" sz="1250" dirty="0" smtClean="0"/>
              <a:t>Models,” Royal Society, £12K (not to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/>
              <a:t>A. P. </a:t>
            </a:r>
            <a:r>
              <a:rPr lang="en-US" sz="1250" dirty="0" err="1"/>
              <a:t>Khain</a:t>
            </a:r>
            <a:r>
              <a:rPr lang="en-US" sz="1250" dirty="0"/>
              <a:t> (Hebrew U), A. V. </a:t>
            </a:r>
            <a:r>
              <a:rPr lang="en-US" sz="1250" dirty="0" err="1" smtClean="0"/>
              <a:t>Ryzhkov</a:t>
            </a:r>
            <a:r>
              <a:rPr lang="en-US" sz="1250" dirty="0"/>
              <a:t>, “Coupling of </a:t>
            </a:r>
            <a:r>
              <a:rPr lang="en-US" sz="1250" dirty="0" err="1"/>
              <a:t>polarimetric</a:t>
            </a:r>
            <a:r>
              <a:rPr lang="en-US" sz="1250" dirty="0"/>
              <a:t> radar and cloud model,” </a:t>
            </a:r>
            <a:r>
              <a:rPr lang="en-US" sz="1250" dirty="0" smtClean="0"/>
              <a:t>BSF, $102K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/>
              <a:t>A. V. </a:t>
            </a:r>
            <a:r>
              <a:rPr lang="en-US" sz="1250" dirty="0" err="1" smtClean="0"/>
              <a:t>Ryzhkov</a:t>
            </a:r>
            <a:r>
              <a:rPr lang="en-US" sz="1250" dirty="0" smtClean="0"/>
              <a:t>, </a:t>
            </a:r>
            <a:r>
              <a:rPr lang="en-US" sz="1250" dirty="0"/>
              <a:t>A. P. </a:t>
            </a:r>
            <a:r>
              <a:rPr lang="en-US" sz="1250" dirty="0" err="1"/>
              <a:t>Khain</a:t>
            </a:r>
            <a:r>
              <a:rPr lang="en-US" sz="1250" dirty="0"/>
              <a:t> (Hebrew U), </a:t>
            </a:r>
            <a:r>
              <a:rPr lang="en-US" sz="1250" dirty="0" smtClean="0"/>
              <a:t>“Investigation </a:t>
            </a:r>
            <a:r>
              <a:rPr lang="en-US" sz="1250" dirty="0"/>
              <a:t>of hazardous weather </a:t>
            </a:r>
            <a:r>
              <a:rPr lang="en-US" sz="1250" dirty="0" smtClean="0"/>
              <a:t>events using </a:t>
            </a:r>
            <a:r>
              <a:rPr lang="en-US" sz="1250" dirty="0" err="1"/>
              <a:t>polarimetric</a:t>
            </a:r>
            <a:r>
              <a:rPr lang="en-US" sz="1250" dirty="0"/>
              <a:t> radar and cloud </a:t>
            </a:r>
            <a:r>
              <a:rPr lang="en-US" sz="1250" dirty="0" smtClean="0"/>
              <a:t>model,” BSF, $111K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I. </a:t>
            </a:r>
            <a:r>
              <a:rPr lang="en-US" sz="1250" dirty="0" err="1" smtClean="0"/>
              <a:t>Jirak</a:t>
            </a:r>
            <a:r>
              <a:rPr lang="en-US" sz="1250" dirty="0" smtClean="0"/>
              <a:t>, H. Brooks, M. </a:t>
            </a:r>
            <a:r>
              <a:rPr lang="en-US" sz="1250" dirty="0"/>
              <a:t>Pyle, “Information Extraction and Verification of Numerical </a:t>
            </a:r>
            <a:r>
              <a:rPr lang="en-US" sz="1250" dirty="0" smtClean="0"/>
              <a:t>Weather Prediction </a:t>
            </a:r>
            <a:r>
              <a:rPr lang="en-US" sz="1250" dirty="0"/>
              <a:t>for Severe Weather </a:t>
            </a:r>
            <a:r>
              <a:rPr lang="en-US" sz="1250" dirty="0" smtClean="0"/>
              <a:t>Forecasting,” NOAA, $430K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I</a:t>
            </a:r>
            <a:r>
              <a:rPr lang="en-US" sz="1250" dirty="0"/>
              <a:t>. </a:t>
            </a:r>
            <a:r>
              <a:rPr lang="en-US" sz="1250" dirty="0" err="1" smtClean="0"/>
              <a:t>Jirak</a:t>
            </a:r>
            <a:r>
              <a:rPr lang="en-US" sz="1250" dirty="0"/>
              <a:t>, “Information Extraction and Verification </a:t>
            </a:r>
            <a:r>
              <a:rPr lang="en-US" sz="1250" dirty="0" smtClean="0"/>
              <a:t>of Convection-Allowing </a:t>
            </a:r>
            <a:r>
              <a:rPr lang="en-US" sz="1250" dirty="0"/>
              <a:t>Models for Severe Hail </a:t>
            </a:r>
            <a:r>
              <a:rPr lang="en-US" sz="1250" dirty="0" smtClean="0"/>
              <a:t>Forecasting,” NOAA, $209K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r>
              <a:rPr lang="en-US" sz="1250" dirty="0" smtClean="0"/>
              <a:t>I. </a:t>
            </a:r>
            <a:r>
              <a:rPr lang="en-US" sz="1250" dirty="0" err="1" smtClean="0"/>
              <a:t>Jirak</a:t>
            </a:r>
            <a:r>
              <a:rPr lang="en-US" sz="1250" dirty="0" smtClean="0"/>
              <a:t>, H. Brooks, M. Pyle, “Information Extraction and Verification of Convection-Allowing Models for Tornado Forecasting,” NOAA, $297K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55"/>
            </a:pPr>
            <a:endParaRPr lang="en-US" sz="125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 smtClean="0"/>
              <a:t>X. </a:t>
            </a:r>
            <a:r>
              <a:rPr lang="en-US" sz="1250" dirty="0"/>
              <a:t>Wang, “OU/WNI Collaborative Work on Assimilation of MURON and </a:t>
            </a:r>
            <a:r>
              <a:rPr lang="en-US" sz="1250" dirty="0" smtClean="0"/>
              <a:t>Himawari-8 Clear </a:t>
            </a:r>
            <a:r>
              <a:rPr lang="en-US" sz="1250" dirty="0"/>
              <a:t>Sky Radiances to Improve Tropical Cyclone Forecast Over </a:t>
            </a:r>
            <a:r>
              <a:rPr lang="en-US" sz="1250" dirty="0" smtClean="0"/>
              <a:t>the West Pacific,” </a:t>
            </a:r>
            <a:r>
              <a:rPr lang="en-US" sz="1250" dirty="0" err="1" smtClean="0"/>
              <a:t>WeatherNews</a:t>
            </a:r>
            <a:r>
              <a:rPr lang="en-US" sz="1250" dirty="0" smtClean="0"/>
              <a:t> </a:t>
            </a:r>
            <a:r>
              <a:rPr lang="en-US" sz="1250" dirty="0" err="1" smtClean="0"/>
              <a:t>Inc</a:t>
            </a:r>
            <a:r>
              <a:rPr lang="en-US" sz="1250" dirty="0" smtClean="0"/>
              <a:t>, $136K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 smtClean="0"/>
              <a:t>X. </a:t>
            </a:r>
            <a:r>
              <a:rPr lang="en-US" sz="1250" dirty="0"/>
              <a:t>Wang, “GSI based Dual Resolution </a:t>
            </a:r>
            <a:r>
              <a:rPr lang="en-US" sz="1250" dirty="0" err="1"/>
              <a:t>EnVar</a:t>
            </a:r>
            <a:r>
              <a:rPr lang="en-US" sz="1250" dirty="0"/>
              <a:t> Data Assimilation </a:t>
            </a:r>
            <a:r>
              <a:rPr lang="en-US" sz="1250" dirty="0" smtClean="0"/>
              <a:t>for Convective-Scale 'Warn-on-Forecast‘,” NOAA,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 smtClean="0"/>
              <a:t>X. </a:t>
            </a:r>
            <a:r>
              <a:rPr lang="en-US" sz="1250" dirty="0"/>
              <a:t>Wang, “"MPAR targeting observation research for </a:t>
            </a:r>
            <a:r>
              <a:rPr lang="en-US" sz="1250" dirty="0" err="1" smtClean="0"/>
              <a:t>WoF</a:t>
            </a:r>
            <a:r>
              <a:rPr lang="en-US" sz="1250" dirty="0" smtClean="0"/>
              <a:t>,” NOAA, $362K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/>
              <a:t>X. Wang, A. Johnson, A. </a:t>
            </a:r>
            <a:r>
              <a:rPr lang="en-US" sz="1250" dirty="0" smtClean="0"/>
              <a:t>Clark, “Improving </a:t>
            </a:r>
            <a:r>
              <a:rPr lang="en-US" sz="1250" dirty="0"/>
              <a:t>NWS Convection Allowing Hazardous Weather </a:t>
            </a:r>
            <a:r>
              <a:rPr lang="en-US" sz="1250" dirty="0" smtClean="0"/>
              <a:t>Ensemble Forecasts </a:t>
            </a:r>
            <a:r>
              <a:rPr lang="en-US" sz="1250" dirty="0"/>
              <a:t>through Optimizing Multi-Scale Initial Condition (IC</a:t>
            </a:r>
            <a:r>
              <a:rPr lang="en-US" sz="1250" dirty="0" smtClean="0"/>
              <a:t>) Perturbations,” NOAA, $277K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/>
              <a:t>X. Wang, A. Johnson, T. </a:t>
            </a:r>
            <a:r>
              <a:rPr lang="en-US" sz="1250" dirty="0" smtClean="0"/>
              <a:t>Jones, “Assimilation </a:t>
            </a:r>
            <a:r>
              <a:rPr lang="en-US" sz="1250" dirty="0"/>
              <a:t>of high resolution GOES-R ABI infrared water </a:t>
            </a:r>
            <a:r>
              <a:rPr lang="en-US" sz="1250" dirty="0" smtClean="0"/>
              <a:t>vapor and </a:t>
            </a:r>
            <a:r>
              <a:rPr lang="en-US" sz="1250" dirty="0"/>
              <a:t>cloud sensitive radiances using the GSI-based </a:t>
            </a:r>
            <a:r>
              <a:rPr lang="en-US" sz="1250" dirty="0" smtClean="0"/>
              <a:t>hybrid ensemble-</a:t>
            </a:r>
            <a:r>
              <a:rPr lang="en-US" sz="1250" dirty="0" err="1" smtClean="0"/>
              <a:t>variational</a:t>
            </a:r>
            <a:r>
              <a:rPr lang="en-US" sz="1250" dirty="0" smtClean="0"/>
              <a:t> </a:t>
            </a:r>
            <a:r>
              <a:rPr lang="en-US" sz="1250" dirty="0"/>
              <a:t>data assimilation system to </a:t>
            </a:r>
            <a:r>
              <a:rPr lang="en-US" sz="1250" dirty="0" smtClean="0"/>
              <a:t>improve convection </a:t>
            </a:r>
            <a:r>
              <a:rPr lang="en-US" sz="1250" dirty="0"/>
              <a:t>initiation </a:t>
            </a:r>
            <a:r>
              <a:rPr lang="en-US" sz="1250" dirty="0" smtClean="0"/>
              <a:t>forecast,” NOAA, $368K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3"/>
            </a:pPr>
            <a:r>
              <a:rPr lang="en-US" sz="1250" dirty="0" smtClean="0"/>
              <a:t>X. </a:t>
            </a:r>
            <a:r>
              <a:rPr lang="en-US" sz="1250" dirty="0"/>
              <a:t>Wang, “Further Advancement of HWRF Self-Consistent Ensemble-</a:t>
            </a:r>
            <a:r>
              <a:rPr lang="en-US" sz="1250" dirty="0" err="1"/>
              <a:t>Variational</a:t>
            </a:r>
            <a:r>
              <a:rPr lang="en-US" sz="1250" dirty="0"/>
              <a:t> </a:t>
            </a:r>
            <a:r>
              <a:rPr lang="en-US" sz="1250" dirty="0" smtClean="0"/>
              <a:t>Hybrid Data </a:t>
            </a:r>
            <a:r>
              <a:rPr lang="en-US" sz="1250" dirty="0"/>
              <a:t>Assimilation System to Improve High Resolution </a:t>
            </a:r>
            <a:r>
              <a:rPr lang="en-US" sz="1250" dirty="0" smtClean="0"/>
              <a:t>Hurricane Vortex Initialization,” NOAA, $377K</a:t>
            </a: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62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67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X. </a:t>
            </a:r>
            <a:r>
              <a:rPr lang="en-US" sz="1250" dirty="0" smtClean="0"/>
              <a:t>Wang, “Advancing </a:t>
            </a:r>
            <a:r>
              <a:rPr lang="en-US" sz="1250" dirty="0"/>
              <a:t>the Assimilation of Airborne </a:t>
            </a:r>
            <a:r>
              <a:rPr lang="en-US" sz="1250" dirty="0" smtClean="0"/>
              <a:t>Hurricane Observations </a:t>
            </a:r>
            <a:r>
              <a:rPr lang="en-US" sz="1250" dirty="0"/>
              <a:t>using the GSI-based </a:t>
            </a:r>
            <a:r>
              <a:rPr lang="en-US" sz="1250" dirty="0" smtClean="0"/>
              <a:t>Hybrid Ensemble-</a:t>
            </a:r>
            <a:r>
              <a:rPr lang="en-US" sz="1250" dirty="0" err="1" smtClean="0"/>
              <a:t>Variational</a:t>
            </a:r>
            <a:r>
              <a:rPr lang="en-US" sz="1250" dirty="0" smtClean="0"/>
              <a:t> </a:t>
            </a:r>
            <a:r>
              <a:rPr lang="en-US" sz="1250" dirty="0"/>
              <a:t>Data Assimilation System </a:t>
            </a:r>
            <a:r>
              <a:rPr lang="en-US" sz="1250" dirty="0" smtClean="0"/>
              <a:t>for HWRF,” NOAA, $294K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X. Wang, L. </a:t>
            </a:r>
            <a:r>
              <a:rPr lang="en-US" sz="1250" dirty="0" smtClean="0"/>
              <a:t>Leslie, “Understanding </a:t>
            </a:r>
            <a:r>
              <a:rPr lang="en-US" sz="1250" dirty="0"/>
              <a:t>the Impact of Outflow on </a:t>
            </a:r>
            <a:r>
              <a:rPr lang="en-US" sz="1250" dirty="0" smtClean="0"/>
              <a:t>Hurricane Intensification </a:t>
            </a:r>
            <a:r>
              <a:rPr lang="en-US" sz="1250" dirty="0"/>
              <a:t>through Ensemble-based </a:t>
            </a:r>
            <a:r>
              <a:rPr lang="en-US" sz="1250" dirty="0" smtClean="0"/>
              <a:t>Data Assimilation </a:t>
            </a:r>
            <a:r>
              <a:rPr lang="en-US" sz="1250" dirty="0"/>
              <a:t>and Ensemble Simulation </a:t>
            </a:r>
            <a:r>
              <a:rPr lang="en-US" sz="1250" dirty="0" smtClean="0"/>
              <a:t>with Multiple Models,” ONR, $376K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J</a:t>
            </a:r>
            <a:r>
              <a:rPr lang="en-US" sz="1250" dirty="0" smtClean="0"/>
              <a:t>. P</a:t>
            </a:r>
            <a:r>
              <a:rPr lang="en-US" sz="1250" dirty="0"/>
              <a:t>. </a:t>
            </a:r>
            <a:r>
              <a:rPr lang="en-US" sz="1250" dirty="0" smtClean="0"/>
              <a:t>Shaffer</a:t>
            </a:r>
            <a:r>
              <a:rPr lang="en-US" sz="1250" dirty="0"/>
              <a:t>,</a:t>
            </a:r>
            <a:r>
              <a:rPr lang="en-US" sz="1250" dirty="0" smtClean="0"/>
              <a:t> “Atom </a:t>
            </a:r>
            <a:r>
              <a:rPr lang="en-US" sz="1250" dirty="0"/>
              <a:t>Surface Interactions and Hybrid Quantum Systems for Quantum Engineering </a:t>
            </a:r>
            <a:r>
              <a:rPr lang="en-US" sz="1250" dirty="0" smtClean="0"/>
              <a:t>Applications,” AFOSR, </a:t>
            </a:r>
            <a:r>
              <a:rPr lang="en-US" sz="1250" dirty="0"/>
              <a:t>$</a:t>
            </a:r>
            <a:r>
              <a:rPr lang="en-US" sz="1250" dirty="0" smtClean="0"/>
              <a:t>750K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 smtClean="0"/>
              <a:t>J. P. Shaffer, “SBIR,” DARPA-SBIR, $15K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J</a:t>
            </a:r>
            <a:r>
              <a:rPr lang="en-US" sz="1250" dirty="0" smtClean="0"/>
              <a:t>. P</a:t>
            </a:r>
            <a:r>
              <a:rPr lang="en-US" sz="1250" dirty="0"/>
              <a:t>. </a:t>
            </a:r>
            <a:r>
              <a:rPr lang="en-US" sz="1250" dirty="0" smtClean="0"/>
              <a:t>Shaffer, “High </a:t>
            </a:r>
            <a:r>
              <a:rPr lang="en-US" sz="1250" dirty="0"/>
              <a:t>Sensitivity Absolute Electric Field Sensing with Atoms</a:t>
            </a:r>
            <a:r>
              <a:rPr lang="en-US" sz="1250" dirty="0" smtClean="0"/>
              <a:t>,” NRO, $309K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 smtClean="0"/>
              <a:t>J. P. </a:t>
            </a:r>
            <a:r>
              <a:rPr lang="en-US" sz="1250" dirty="0"/>
              <a:t>Shaffer, </a:t>
            </a:r>
            <a:r>
              <a:rPr lang="en-US" sz="1250" dirty="0" smtClean="0"/>
              <a:t>“US </a:t>
            </a:r>
            <a:r>
              <a:rPr lang="en-US" sz="1250" dirty="0"/>
              <a:t>-Brazil Professorship and </a:t>
            </a:r>
            <a:r>
              <a:rPr lang="en-US" sz="1250" dirty="0" smtClean="0"/>
              <a:t>Lectureship,”  American Physical Society, $4K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J</a:t>
            </a:r>
            <a:r>
              <a:rPr lang="en-US" sz="1250" dirty="0" smtClean="0"/>
              <a:t>. P</a:t>
            </a:r>
            <a:r>
              <a:rPr lang="en-US" sz="1250" dirty="0"/>
              <a:t>. </a:t>
            </a:r>
            <a:r>
              <a:rPr lang="en-US" sz="1250" dirty="0" smtClean="0"/>
              <a:t>Shaffer</a:t>
            </a:r>
            <a:r>
              <a:rPr lang="en-US" sz="1250" dirty="0"/>
              <a:t>,</a:t>
            </a:r>
            <a:r>
              <a:rPr lang="en-US" sz="1250" dirty="0" smtClean="0"/>
              <a:t> “Control </a:t>
            </a:r>
            <a:r>
              <a:rPr lang="en-US" sz="1250" dirty="0"/>
              <a:t>of Rydberg Interactions and Exotic States of Matter</a:t>
            </a:r>
            <a:r>
              <a:rPr lang="en-US" sz="1250" dirty="0" smtClean="0"/>
              <a:t>,” NSF, </a:t>
            </a:r>
            <a:r>
              <a:rPr lang="en-US" sz="1250" dirty="0"/>
              <a:t>$</a:t>
            </a:r>
            <a:r>
              <a:rPr lang="en-US" sz="1250" dirty="0" smtClean="0"/>
              <a:t>473K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L. Ding</a:t>
            </a:r>
            <a:r>
              <a:rPr lang="en-US" sz="1250" dirty="0" smtClean="0"/>
              <a:t>, “Neurophysiological </a:t>
            </a:r>
            <a:r>
              <a:rPr lang="en-US" sz="1250" dirty="0"/>
              <a:t>Assessment of Thresholds of </a:t>
            </a:r>
            <a:r>
              <a:rPr lang="en-US" sz="1250" dirty="0" smtClean="0"/>
              <a:t>Audibility and </a:t>
            </a:r>
            <a:r>
              <a:rPr lang="en-US" sz="1250" dirty="0"/>
              <a:t>Loudness in Healthy Persons and Cochlear Implants </a:t>
            </a:r>
            <a:r>
              <a:rPr lang="en-US" sz="1250" dirty="0" smtClean="0"/>
              <a:t>Users,” Hearts for Hearing,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r>
              <a:rPr lang="en-US" sz="1250" dirty="0"/>
              <a:t>D. </a:t>
            </a:r>
            <a:r>
              <a:rPr lang="en-US" sz="1250" dirty="0" smtClean="0"/>
              <a:t>Myers (ECU), </a:t>
            </a:r>
            <a:r>
              <a:rPr lang="en-US" sz="1250" dirty="0"/>
              <a:t>C. </a:t>
            </a:r>
            <a:r>
              <a:rPr lang="en-US" sz="1250" dirty="0" err="1" smtClean="0"/>
              <a:t>Crittell</a:t>
            </a:r>
            <a:r>
              <a:rPr lang="en-US" sz="1250" dirty="0" smtClean="0"/>
              <a:t> (ECU), “STEM-Double Bridge,” NSF via UCO, $335K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69"/>
            </a:pPr>
            <a:endParaRPr lang="en-US" sz="125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/>
              <a:t>B. Moore, S. </a:t>
            </a:r>
            <a:r>
              <a:rPr lang="en-US" sz="1250" dirty="0" smtClean="0"/>
              <a:t>Crowell, “(</a:t>
            </a:r>
            <a:r>
              <a:rPr lang="en-US" sz="1250" dirty="0"/>
              <a:t>EVM-2) The </a:t>
            </a:r>
            <a:r>
              <a:rPr lang="en-US" sz="1250" dirty="0" err="1"/>
              <a:t>geoCARB</a:t>
            </a:r>
            <a:r>
              <a:rPr lang="en-US" sz="1250" dirty="0"/>
              <a:t> </a:t>
            </a:r>
            <a:r>
              <a:rPr lang="en-US" sz="1250" dirty="0" smtClean="0"/>
              <a:t>Mission, NASA, $161M (total), $39M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/>
              <a:t>M. </a:t>
            </a:r>
            <a:r>
              <a:rPr lang="en-US" sz="1250" dirty="0" err="1"/>
              <a:t>Kaspari</a:t>
            </a:r>
            <a:r>
              <a:rPr lang="en-US" sz="1250" dirty="0" smtClean="0"/>
              <a:t>, C</a:t>
            </a:r>
            <a:r>
              <a:rPr lang="en-US" sz="1250" dirty="0"/>
              <a:t>. Siler, M. Weiser, K. </a:t>
            </a:r>
            <a:r>
              <a:rPr lang="en-US" sz="1250" dirty="0" smtClean="0"/>
              <a:t>Marshall, </a:t>
            </a:r>
            <a:r>
              <a:rPr lang="en-US" sz="1250" dirty="0"/>
              <a:t>M. Miller, “Testing abiotic drivers of activity, abundance, and diversity </a:t>
            </a:r>
            <a:r>
              <a:rPr lang="en-US" sz="1250" dirty="0" smtClean="0"/>
              <a:t>of ground-dwelling </a:t>
            </a:r>
            <a:r>
              <a:rPr lang="en-US" sz="1250" dirty="0"/>
              <a:t>arthropod communities at a continental </a:t>
            </a:r>
            <a:r>
              <a:rPr lang="en-US" sz="1250" dirty="0" smtClean="0"/>
              <a:t>scale,” NSF, $1.5M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/>
              <a:t>T. Gamble (Marquette </a:t>
            </a:r>
            <a:r>
              <a:rPr lang="en-US" sz="1250" dirty="0" smtClean="0"/>
              <a:t>U), C</a:t>
            </a:r>
            <a:r>
              <a:rPr lang="en-US" sz="1250" dirty="0"/>
              <a:t>. Siler </a:t>
            </a:r>
            <a:r>
              <a:rPr lang="en-US" sz="1250" dirty="0" smtClean="0"/>
              <a:t>(OU), </a:t>
            </a:r>
            <a:r>
              <a:rPr lang="en-US" sz="1250" dirty="0"/>
              <a:t>J. </a:t>
            </a:r>
            <a:r>
              <a:rPr lang="en-US" sz="1250" dirty="0" err="1"/>
              <a:t>Daza</a:t>
            </a:r>
            <a:r>
              <a:rPr lang="en-US" sz="1250" dirty="0"/>
              <a:t> (Sam Houston State </a:t>
            </a:r>
            <a:r>
              <a:rPr lang="en-US" sz="1250" dirty="0" smtClean="0"/>
              <a:t>U), M</a:t>
            </a:r>
            <a:r>
              <a:rPr lang="en-US" sz="1250" dirty="0"/>
              <a:t>. </a:t>
            </a:r>
            <a:r>
              <a:rPr lang="en-US" sz="1250" dirty="0" err="1"/>
              <a:t>Heinicke</a:t>
            </a:r>
            <a:r>
              <a:rPr lang="en-US" sz="1250" dirty="0"/>
              <a:t> </a:t>
            </a:r>
            <a:r>
              <a:rPr lang="en-US" sz="1250" dirty="0" smtClean="0"/>
              <a:t>(U </a:t>
            </a:r>
            <a:r>
              <a:rPr lang="en-US" sz="1250" dirty="0" err="1" smtClean="0"/>
              <a:t>Michiga</a:t>
            </a:r>
            <a:r>
              <a:rPr lang="en-US" sz="1250" dirty="0"/>
              <a:t> -Dearborn), “From Exaptation to Key Innovation - </a:t>
            </a:r>
            <a:r>
              <a:rPr lang="en-US" sz="1250" dirty="0" smtClean="0"/>
              <a:t>Evolutionary Insights </a:t>
            </a:r>
            <a:r>
              <a:rPr lang="en-US" sz="1250" dirty="0"/>
              <a:t>from Gliding </a:t>
            </a:r>
            <a:r>
              <a:rPr lang="en-US" sz="1250" dirty="0" smtClean="0"/>
              <a:t>Geckos,” NSF, $1.1M (total), $323K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/>
              <a:t>F. Kong, M. </a:t>
            </a:r>
            <a:r>
              <a:rPr lang="en-US" sz="1250" dirty="0" err="1"/>
              <a:t>Xue</a:t>
            </a:r>
            <a:r>
              <a:rPr lang="en-US" sz="1250" dirty="0"/>
              <a:t>, K. Brewster, X. </a:t>
            </a:r>
            <a:r>
              <a:rPr lang="en-US" sz="1250" dirty="0" smtClean="0"/>
              <a:t>Hu, “Development </a:t>
            </a:r>
            <a:r>
              <a:rPr lang="en-US" sz="1250" dirty="0"/>
              <a:t>of a Storm-Scale Ensemble Numerical Weather </a:t>
            </a:r>
            <a:r>
              <a:rPr lang="en-US" sz="1250" dirty="0" smtClean="0"/>
              <a:t>Prediction System </a:t>
            </a:r>
            <a:r>
              <a:rPr lang="en-US" sz="1250" dirty="0"/>
              <a:t>for Chongqing Meteorological </a:t>
            </a:r>
            <a:r>
              <a:rPr lang="en-US" sz="1250" dirty="0" smtClean="0"/>
              <a:t>Service,” Chongqing </a:t>
            </a:r>
            <a:r>
              <a:rPr lang="en-US" sz="1250" dirty="0"/>
              <a:t>Inst of Green </a:t>
            </a:r>
            <a:r>
              <a:rPr lang="en-US" sz="1250" dirty="0" smtClean="0"/>
              <a:t>&amp;Intelligent Tech, Chinese </a:t>
            </a:r>
            <a:r>
              <a:rPr lang="en-US" sz="1250" dirty="0" err="1"/>
              <a:t>Academey</a:t>
            </a:r>
            <a:r>
              <a:rPr lang="en-US" sz="1250" dirty="0"/>
              <a:t> of </a:t>
            </a:r>
            <a:r>
              <a:rPr lang="en-US" sz="1250" dirty="0" smtClean="0"/>
              <a:t>Sciences, $643K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/>
              <a:t>K. Brewster, X. Wang, F. </a:t>
            </a:r>
            <a:r>
              <a:rPr lang="en-US" sz="1250" dirty="0" err="1" smtClean="0"/>
              <a:t>Carr</a:t>
            </a:r>
            <a:r>
              <a:rPr lang="en-US" sz="1250" dirty="0" smtClean="0"/>
              <a:t>, “Prototyping </a:t>
            </a:r>
            <a:r>
              <a:rPr lang="en-US" sz="1250" dirty="0"/>
              <a:t>and Evaluating Key </a:t>
            </a:r>
            <a:r>
              <a:rPr lang="en-US" sz="1250" dirty="0" smtClean="0"/>
              <a:t>Network-of-Networks Technologies,” NOAA, $192K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r>
              <a:rPr lang="en-US" sz="1250" dirty="0" smtClean="0"/>
              <a:t>B. Moore, K. Brewster, F. </a:t>
            </a:r>
            <a:r>
              <a:rPr lang="en-US" sz="1250" dirty="0" err="1" smtClean="0"/>
              <a:t>Carr</a:t>
            </a:r>
            <a:r>
              <a:rPr lang="en-US" sz="1250" dirty="0"/>
              <a:t>, “CASA DFW Testbed Operations and Data Impacts,” Global Science Technology, $</a:t>
            </a:r>
            <a:r>
              <a:rPr lang="en-US" sz="1250" dirty="0" smtClean="0"/>
              <a:t>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8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44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68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4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X. Hu, Y. Jung, K. </a:t>
            </a:r>
            <a:r>
              <a:rPr lang="en-US" sz="1250" dirty="0"/>
              <a:t>Brewster, “Assessment and Optimization of YSU-Type Non-Local PBL Scheme for the Prediction of Day- and Night-Time Storm Environment and Tornadic Storms during </a:t>
            </a:r>
            <a:r>
              <a:rPr lang="en-US" sz="1250" dirty="0" smtClean="0"/>
              <a:t>VORTEX-SE,” NOAA, $3M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4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N. Snook, K. Brewster, Y. Jung, F. </a:t>
            </a:r>
            <a:r>
              <a:rPr lang="en-US" sz="1250" dirty="0"/>
              <a:t>Kong, “A Partnership to Develop and Evaluate Optimized </a:t>
            </a:r>
            <a:r>
              <a:rPr lang="en-US" sz="1250" dirty="0" err="1"/>
              <a:t>Realtime</a:t>
            </a:r>
            <a:r>
              <a:rPr lang="en-US" sz="1250" dirty="0"/>
              <a:t> Convective-Scale Ensemble Data Assimilation and Prediction Systems for Hazardous Weather: Toward the Goals of a Weather-Ready Nation</a:t>
            </a:r>
            <a:r>
              <a:rPr lang="en-US" sz="1250" dirty="0" smtClean="0"/>
              <a:t>,” NOAA. </a:t>
            </a:r>
            <a:r>
              <a:rPr lang="en-US" sz="1250" dirty="0"/>
              <a:t>$</a:t>
            </a:r>
            <a:r>
              <a:rPr lang="en-US" sz="1250" dirty="0" smtClean="0"/>
              <a:t>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4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Y. Jung, F. </a:t>
            </a:r>
            <a:r>
              <a:rPr lang="en-US" sz="1250" dirty="0"/>
              <a:t>Kong, “A Partnership to Develop, Conduct, and Evaluate </a:t>
            </a:r>
            <a:r>
              <a:rPr lang="en-US" sz="1250" dirty="0" err="1"/>
              <a:t>Realtime</a:t>
            </a:r>
            <a:r>
              <a:rPr lang="en-US" sz="1250" dirty="0"/>
              <a:t> Advanced Data Assimilation and High-Resolution Ensemble and Deterministic Forecasts for Convective-scale Hazardous Weather: Towards the Goals of Weather Ready </a:t>
            </a:r>
            <a:r>
              <a:rPr lang="en-US" sz="1250" dirty="0" smtClean="0"/>
              <a:t>Nation,” NOAA, $375K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4"/>
            </a:pPr>
            <a:r>
              <a:rPr lang="en-US" sz="1250" dirty="0" smtClean="0"/>
              <a:t>y. Jung,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G. </a:t>
            </a:r>
            <a:r>
              <a:rPr lang="en-US" sz="1250" dirty="0"/>
              <a:t>Zhang, “Development of a </a:t>
            </a:r>
            <a:r>
              <a:rPr lang="en-US" sz="1250" dirty="0" err="1"/>
              <a:t>Polarimetric</a:t>
            </a:r>
            <a:r>
              <a:rPr lang="en-US" sz="1250" dirty="0"/>
              <a:t> Radar Data Simulator for </a:t>
            </a:r>
            <a:r>
              <a:rPr lang="en-US" sz="1250" dirty="0" smtClean="0"/>
              <a:t>KLAPS,” IN-KMA, $188K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4"/>
            </a:pPr>
            <a:r>
              <a:rPr lang="en-US" sz="1250" dirty="0" smtClean="0"/>
              <a:t>K. Brewster, F. </a:t>
            </a:r>
            <a:r>
              <a:rPr lang="en-US" sz="1250" dirty="0" err="1" smtClean="0"/>
              <a:t>Carr</a:t>
            </a:r>
            <a:r>
              <a:rPr lang="en-US" sz="1250" dirty="0"/>
              <a:t>, X, Wang, “</a:t>
            </a:r>
            <a:r>
              <a:rPr lang="en-US" sz="1250" dirty="0" err="1"/>
              <a:t>Protyping</a:t>
            </a:r>
            <a:r>
              <a:rPr lang="en-US" sz="1250" dirty="0"/>
              <a:t> and Evaluating Key Network-of-Networks Technologies: Project </a:t>
            </a:r>
            <a:r>
              <a:rPr lang="en-US" sz="1250" dirty="0" smtClean="0"/>
              <a:t>Extension,” ?, $192K</a:t>
            </a:r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/>
              <a:t>B. </a:t>
            </a:r>
            <a:r>
              <a:rPr lang="en-US" sz="1250" dirty="0" smtClean="0"/>
              <a:t>Moore,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A. </a:t>
            </a:r>
            <a:r>
              <a:rPr lang="en-US" sz="1250" dirty="0" err="1" smtClean="0"/>
              <a:t>Bamzai</a:t>
            </a:r>
            <a:r>
              <a:rPr lang="en-US" sz="1250" dirty="0" smtClean="0"/>
              <a:t>, R. </a:t>
            </a:r>
            <a:r>
              <a:rPr lang="en-US" sz="1250" dirty="0"/>
              <a:t>McPherson, “Very-high resolution dynamic downscaling of regional climate for use in long-term hydrologic planning along the red river valley </a:t>
            </a:r>
            <a:r>
              <a:rPr lang="en-US" sz="1250" dirty="0" smtClean="0"/>
              <a:t>system,” DOI-USG, $127K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 smtClean="0"/>
              <a:t>X. </a:t>
            </a:r>
            <a:r>
              <a:rPr lang="en-US" sz="1250" dirty="0"/>
              <a:t>Hu, “Collaborative Research: Studies of Chlorine, Bromine and Iodine Chemistry in the Artic, and its </a:t>
            </a:r>
            <a:r>
              <a:rPr lang="en-US" sz="1250" dirty="0" smtClean="0"/>
              <a:t>Impacts,” NSF/U Michigan, $47K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 smtClean="0"/>
              <a:t>N. Snook,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Y. Jung, A. </a:t>
            </a:r>
            <a:r>
              <a:rPr lang="en-US" sz="1250" dirty="0"/>
              <a:t>McGovern, “Development and Implementation of Ensemble Hail Forecast Products using Multi-moment Microphysics and Machine Learning </a:t>
            </a:r>
            <a:r>
              <a:rPr lang="en-US" sz="1250" dirty="0" smtClean="0"/>
              <a:t>Algorithms,” NOAA, $335K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 smtClean="0"/>
              <a:t>B. Moore, X. Hu, M. </a:t>
            </a:r>
            <a:r>
              <a:rPr lang="en-US" sz="1250" dirty="0" err="1" smtClean="0"/>
              <a:t>Xue</a:t>
            </a:r>
            <a:r>
              <a:rPr lang="en-US" sz="1250" dirty="0"/>
              <a:t>, “Atmospheric Carbon and Transport – </a:t>
            </a:r>
            <a:r>
              <a:rPr lang="en-US" sz="1250" dirty="0" smtClean="0"/>
              <a:t>America,” NASA, $168K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G. </a:t>
            </a:r>
            <a:r>
              <a:rPr lang="en-US" sz="1250" dirty="0"/>
              <a:t>Zhang, “Assessment of the Performance of Beijing Meteorological Service (BMS) X-band </a:t>
            </a:r>
            <a:r>
              <a:rPr lang="en-US" sz="1250" dirty="0" err="1"/>
              <a:t>Polarimetric</a:t>
            </a:r>
            <a:r>
              <a:rPr lang="en-US" sz="1250" dirty="0"/>
              <a:t> Radars and Data Quality Control and Assimilation for the BMS X-band Radar </a:t>
            </a:r>
            <a:r>
              <a:rPr lang="en-US" sz="1250" dirty="0" smtClean="0"/>
              <a:t>Network,” IN-BMS, $120K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F. Kong, Y. Jung, C. </a:t>
            </a:r>
            <a:r>
              <a:rPr lang="en-US" sz="1250" dirty="0" smtClean="0"/>
              <a:t>Liu, “Development </a:t>
            </a:r>
            <a:r>
              <a:rPr lang="en-US" sz="1250" dirty="0"/>
              <a:t>and Optimization of Radar-Assimilating </a:t>
            </a:r>
            <a:r>
              <a:rPr lang="en-US" sz="1250" dirty="0" smtClean="0"/>
              <a:t>Ensemble-Based Data </a:t>
            </a:r>
            <a:r>
              <a:rPr lang="en-US" sz="1250" dirty="0"/>
              <a:t>Assimilation for Storm-Scale Ensemble Prediction in </a:t>
            </a:r>
            <a:r>
              <a:rPr lang="en-US" sz="1250" dirty="0" smtClean="0"/>
              <a:t>Support of </a:t>
            </a:r>
            <a:r>
              <a:rPr lang="en-US" sz="1250" dirty="0"/>
              <a:t>HWT Spring </a:t>
            </a:r>
            <a:r>
              <a:rPr lang="en-US" sz="1250" dirty="0" smtClean="0"/>
              <a:t>Experiments,” NOAA, $291K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89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643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69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r>
              <a:rPr lang="en-US" sz="1250" dirty="0" smtClean="0"/>
              <a:t>M</a:t>
            </a:r>
            <a:r>
              <a:rPr lang="en-US" sz="1250" dirty="0"/>
              <a:t>. </a:t>
            </a:r>
            <a:r>
              <a:rPr lang="en-US" sz="1250" dirty="0" err="1"/>
              <a:t>Xue</a:t>
            </a:r>
            <a:r>
              <a:rPr lang="en-US" sz="1250" dirty="0"/>
              <a:t>, F. Kong, K. Brewster, </a:t>
            </a:r>
            <a:r>
              <a:rPr lang="en-US" sz="1250" dirty="0" smtClean="0"/>
              <a:t>N. Snook, “Convection-Allowing </a:t>
            </a:r>
            <a:r>
              <a:rPr lang="en-US" sz="1250" dirty="0"/>
              <a:t>Ensemble Prediction for Heavy </a:t>
            </a:r>
            <a:r>
              <a:rPr lang="en-US" sz="1250" dirty="0" smtClean="0"/>
              <a:t>Precipitation in </a:t>
            </a:r>
            <a:r>
              <a:rPr lang="en-US" sz="1250" dirty="0"/>
              <a:t>Support of the Hydrometeorology Testbed (HMT): New QPF Products</a:t>
            </a:r>
            <a:r>
              <a:rPr lang="en-US" sz="1250" dirty="0" smtClean="0"/>
              <a:t>, Data </a:t>
            </a:r>
            <a:r>
              <a:rPr lang="en-US" sz="1250" dirty="0"/>
              <a:t>Assimilation Techniques and Prediction </a:t>
            </a:r>
            <a:r>
              <a:rPr lang="en-US" sz="1250" dirty="0" smtClean="0"/>
              <a:t>Model,” NOAA, $290K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Y. Jung, F. Kong, K. </a:t>
            </a:r>
            <a:r>
              <a:rPr lang="en-US" sz="1250" dirty="0" smtClean="0"/>
              <a:t>Brewster, “Enhancement </a:t>
            </a:r>
            <a:r>
              <a:rPr lang="en-US" sz="1250" dirty="0"/>
              <a:t>and Evaluation of NGGPS Model FV3 </a:t>
            </a:r>
            <a:r>
              <a:rPr lang="en-US" sz="1250" dirty="0" smtClean="0"/>
              <a:t>at Convection-Allowing </a:t>
            </a:r>
            <a:r>
              <a:rPr lang="en-US" sz="1250" dirty="0"/>
              <a:t>Resolutions through Hazardous Weather </a:t>
            </a:r>
            <a:r>
              <a:rPr lang="en-US" sz="1250" dirty="0" smtClean="0"/>
              <a:t>Testbed Spring </a:t>
            </a:r>
            <a:r>
              <a:rPr lang="en-US" sz="1250" dirty="0"/>
              <a:t>Experiment towards Accelerated Operational </a:t>
            </a:r>
            <a:r>
              <a:rPr lang="en-US" sz="1250" dirty="0" smtClean="0"/>
              <a:t>Implementation of </a:t>
            </a:r>
            <a:r>
              <a:rPr lang="en-US" sz="1250" dirty="0"/>
              <a:t>FV3 for Mesoscale </a:t>
            </a:r>
            <a:r>
              <a:rPr lang="en-US" sz="1250" dirty="0" smtClean="0"/>
              <a:t>Applications,” NOAA, 194K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Y. </a:t>
            </a:r>
            <a:r>
              <a:rPr lang="en-US" sz="1250" dirty="0" smtClean="0"/>
              <a:t>Jung, “Advanced </a:t>
            </a:r>
            <a:r>
              <a:rPr lang="en-US" sz="1250" dirty="0"/>
              <a:t>Data Assimilation and Prediction Research </a:t>
            </a:r>
            <a:r>
              <a:rPr lang="en-US" sz="1250" dirty="0" smtClean="0"/>
              <a:t>for Convective-Scale 'Warn-on-Forecast,” NOAA, $208K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r>
              <a:rPr lang="en-US" sz="1250" dirty="0"/>
              <a:t>L. </a:t>
            </a:r>
            <a:r>
              <a:rPr lang="en-US" sz="1250" dirty="0" err="1" smtClean="0"/>
              <a:t>Gruenwald</a:t>
            </a:r>
            <a:r>
              <a:rPr lang="en-US" sz="1250" dirty="0" smtClean="0"/>
              <a:t>, “Cost- </a:t>
            </a:r>
            <a:r>
              <a:rPr lang="en-US" sz="1250" dirty="0"/>
              <a:t>and Energy-Aware </a:t>
            </a:r>
            <a:r>
              <a:rPr lang="en-US" sz="1250" dirty="0" err="1"/>
              <a:t>Spatio</a:t>
            </a:r>
            <a:r>
              <a:rPr lang="en-US" sz="1250" dirty="0"/>
              <a:t>-Temporal Query Processing in Mobile </a:t>
            </a:r>
            <a:r>
              <a:rPr lang="en-US" sz="1250" dirty="0" smtClean="0"/>
              <a:t>Clouds,” NSF,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r>
              <a:rPr lang="en-US" sz="1250" dirty="0"/>
              <a:t>T. </a:t>
            </a:r>
            <a:r>
              <a:rPr lang="en-US" sz="1250" dirty="0" err="1"/>
              <a:t>Neeson</a:t>
            </a:r>
            <a:r>
              <a:rPr lang="en-US" sz="1250" dirty="0"/>
              <a:t>, H. </a:t>
            </a:r>
            <a:r>
              <a:rPr lang="en-US" sz="1250" dirty="0" smtClean="0"/>
              <a:t>Moreno, “A </a:t>
            </a:r>
            <a:r>
              <a:rPr lang="en-US" sz="1250" dirty="0"/>
              <a:t>Return on Investment Approach to Restoring </a:t>
            </a:r>
            <a:r>
              <a:rPr lang="en-US" sz="1250" dirty="0" smtClean="0"/>
              <a:t>Natural Flow </a:t>
            </a:r>
            <a:r>
              <a:rPr lang="en-US" sz="1250" dirty="0"/>
              <a:t>Regimes in the Red </a:t>
            </a:r>
            <a:r>
              <a:rPr lang="en-US" sz="1250" dirty="0" smtClean="0"/>
              <a:t>River,” Great </a:t>
            </a:r>
            <a:r>
              <a:rPr lang="en-US" sz="1250" dirty="0"/>
              <a:t>Plains Landscape Conservation </a:t>
            </a:r>
            <a:r>
              <a:rPr lang="en-US" sz="1250" dirty="0" smtClean="0"/>
              <a:t>Cooperative, $195K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95"/>
            </a:pPr>
            <a:endParaRPr lang="en-US" sz="1250" dirty="0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/>
              <a:t>T. </a:t>
            </a:r>
            <a:r>
              <a:rPr lang="en-US" sz="1250" dirty="0" err="1"/>
              <a:t>Neeson</a:t>
            </a:r>
            <a:r>
              <a:rPr lang="en-US" sz="1250" dirty="0"/>
              <a:t>, H. Moreno, “Balancing water usage and ecosystem outcomes under drought and climate change: enhancing an optimization model for the Red River, </a:t>
            </a:r>
            <a:r>
              <a:rPr lang="en-US" sz="1250" dirty="0" smtClean="0"/>
              <a:t>USGS-SCCSC, </a:t>
            </a:r>
            <a:r>
              <a:rPr lang="en-US" sz="1250" dirty="0"/>
              <a:t>$</a:t>
            </a:r>
            <a:r>
              <a:rPr lang="en-US" sz="1250" dirty="0" smtClean="0"/>
              <a:t>213K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D</a:t>
            </a:r>
            <a:r>
              <a:rPr lang="en-US" sz="1250" dirty="0"/>
              <a:t>. K. </a:t>
            </a:r>
            <a:r>
              <a:rPr lang="en-US" sz="1250" dirty="0" smtClean="0"/>
              <a:t>Walters, “Implementation </a:t>
            </a:r>
            <a:r>
              <a:rPr lang="en-US" sz="1250" dirty="0"/>
              <a:t>and Validation of Advanced </a:t>
            </a:r>
            <a:r>
              <a:rPr lang="en-US" sz="1250" dirty="0" smtClean="0"/>
              <a:t>Turbulence Modeling </a:t>
            </a:r>
            <a:r>
              <a:rPr lang="en-US" sz="1250" dirty="0"/>
              <a:t>Methods for Liquid Metal Flow in </a:t>
            </a:r>
            <a:r>
              <a:rPr lang="en-US" sz="1250" dirty="0" smtClean="0"/>
              <a:t>Nek5000,” DOE, $756K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D</a:t>
            </a:r>
            <a:r>
              <a:rPr lang="en-US" sz="1250" dirty="0"/>
              <a:t>. K. </a:t>
            </a:r>
            <a:r>
              <a:rPr lang="en-US" sz="1250" dirty="0" smtClean="0"/>
              <a:t>Walters, “Multiphysics </a:t>
            </a:r>
            <a:r>
              <a:rPr lang="en-US" sz="1250" dirty="0"/>
              <a:t>Simulations of Multi-Component, Off-Design Aircraft </a:t>
            </a:r>
            <a:r>
              <a:rPr lang="en-US" sz="1250" dirty="0" smtClean="0"/>
              <a:t>Engine Operation </a:t>
            </a:r>
            <a:r>
              <a:rPr lang="en-US" sz="1250" dirty="0"/>
              <a:t>Using Dynamic Hybrid </a:t>
            </a:r>
            <a:r>
              <a:rPr lang="en-US" sz="1250" dirty="0" smtClean="0"/>
              <a:t>RANS/LES,” DoD HPC Modernization Program, $164K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X. </a:t>
            </a:r>
            <a:r>
              <a:rPr lang="en-US" sz="1250" dirty="0"/>
              <a:t>Chen, “Rapid Response for the M5.1 Fairview Earthquake </a:t>
            </a:r>
            <a:r>
              <a:rPr lang="en-US" sz="1250" dirty="0" smtClean="0"/>
              <a:t>- Detailed </a:t>
            </a:r>
            <a:r>
              <a:rPr lang="en-US" sz="1250" dirty="0"/>
              <a:t>Understanding of the Fault Systems in Western </a:t>
            </a:r>
            <a:r>
              <a:rPr lang="en-US" sz="1250" dirty="0" smtClean="0"/>
              <a:t>Oklahoma,” NSF, $14K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J. Zhao, L. </a:t>
            </a:r>
            <a:r>
              <a:rPr lang="en-US" sz="1250" dirty="0"/>
              <a:t>Xiang, “Photoacoustic Imaging of Myeloproliferative Neoplasms and Associated Vascular Complications,” PHF Team </a:t>
            </a:r>
            <a:r>
              <a:rPr lang="en-US" sz="1250" dirty="0" smtClean="0"/>
              <a:t>Science,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L. Xiang, K. </a:t>
            </a:r>
            <a:r>
              <a:rPr lang="en-US" sz="1250" dirty="0"/>
              <a:t>Stratton, “Photoacoustic Imaging for Prostate Cancer </a:t>
            </a:r>
            <a:r>
              <a:rPr lang="en-US" sz="1250" dirty="0" smtClean="0"/>
              <a:t>Detection,” OU COE, $10K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0"/>
            </a:pPr>
            <a:r>
              <a:rPr lang="en-US" sz="1250" dirty="0" smtClean="0"/>
              <a:t>J</a:t>
            </a:r>
            <a:r>
              <a:rPr lang="en-US" sz="1250" dirty="0"/>
              <a:t>. </a:t>
            </a:r>
            <a:r>
              <a:rPr lang="en-US" sz="1250" dirty="0" err="1"/>
              <a:t>Suflita</a:t>
            </a:r>
            <a:r>
              <a:rPr lang="en-US" sz="1250" dirty="0"/>
              <a:t>, K. Duncan, J. </a:t>
            </a:r>
            <a:r>
              <a:rPr lang="en-US" sz="1250" dirty="0" err="1"/>
              <a:t>Sunner</a:t>
            </a:r>
            <a:r>
              <a:rPr lang="en-US" sz="1250" dirty="0"/>
              <a:t>, I. </a:t>
            </a:r>
            <a:r>
              <a:rPr lang="en-US" sz="1250" dirty="0" err="1" smtClean="0"/>
              <a:t>Davidova</a:t>
            </a:r>
            <a:r>
              <a:rPr lang="en-US" sz="1250" dirty="0" smtClean="0"/>
              <a:t>, “Managing </a:t>
            </a:r>
            <a:r>
              <a:rPr lang="en-US" sz="1250" dirty="0"/>
              <a:t>Microbial Corrosion in </a:t>
            </a:r>
            <a:r>
              <a:rPr lang="en-US" sz="1250" dirty="0" smtClean="0"/>
              <a:t>Canadian Offshore &amp; Onshore </a:t>
            </a:r>
            <a:r>
              <a:rPr lang="en-US" sz="1250" dirty="0"/>
              <a:t>Oil Production </a:t>
            </a:r>
            <a:r>
              <a:rPr lang="en-US" sz="1250" dirty="0" smtClean="0"/>
              <a:t>Operations,” U Calgary, $363K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5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15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79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Thanks: Plenary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Norman, San Diego Supercomputer Center, University of California San Diego</a:t>
            </a:r>
          </a:p>
          <a:p>
            <a:r>
              <a:rPr lang="en-US" dirty="0"/>
              <a:t>Bob </a:t>
            </a:r>
            <a:r>
              <a:rPr lang="en-US" dirty="0" err="1"/>
              <a:t>Panoff</a:t>
            </a:r>
            <a:r>
              <a:rPr lang="en-US" dirty="0"/>
              <a:t>, </a:t>
            </a:r>
            <a:r>
              <a:rPr lang="en-US" dirty="0" err="1"/>
              <a:t>Shodor</a:t>
            </a:r>
            <a:r>
              <a:rPr lang="en-US" dirty="0"/>
              <a:t> Education Foundation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Stanzione</a:t>
            </a:r>
            <a:r>
              <a:rPr lang="en-US" dirty="0" smtClean="0"/>
              <a:t>, Texas Advanced Computing Center, University of Texas at Austin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70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/>
              <a:t>A. </a:t>
            </a:r>
            <a:r>
              <a:rPr lang="en-US" sz="1250" dirty="0" err="1"/>
              <a:t>Ryzhkov</a:t>
            </a:r>
            <a:r>
              <a:rPr lang="en-US" sz="1250" dirty="0"/>
              <a:t> (OU), </a:t>
            </a:r>
            <a:r>
              <a:rPr lang="en-US" sz="1250" dirty="0" smtClean="0"/>
              <a:t>A</a:t>
            </a:r>
            <a:r>
              <a:rPr lang="en-US" sz="1250" dirty="0"/>
              <a:t>. </a:t>
            </a:r>
            <a:r>
              <a:rPr lang="en-US" sz="1250" dirty="0" err="1"/>
              <a:t>Khain</a:t>
            </a:r>
            <a:r>
              <a:rPr lang="en-US" sz="1250" dirty="0"/>
              <a:t> (Hebrew U), M. </a:t>
            </a:r>
            <a:r>
              <a:rPr lang="en-US" sz="1250" dirty="0" err="1"/>
              <a:t>Kumjian</a:t>
            </a:r>
            <a:r>
              <a:rPr lang="en-US" sz="1250" dirty="0"/>
              <a:t> (Penn State U), “Investigations of Microphysical Processes </a:t>
            </a:r>
            <a:r>
              <a:rPr lang="en-US" sz="1250" dirty="0" smtClean="0"/>
              <a:t>in Clouds </a:t>
            </a:r>
            <a:r>
              <a:rPr lang="en-US" sz="1250" dirty="0"/>
              <a:t>Using Spectral Cloud Models </a:t>
            </a:r>
            <a:r>
              <a:rPr lang="en-US" sz="1250" dirty="0" smtClean="0"/>
              <a:t>Coupled with </a:t>
            </a:r>
            <a:r>
              <a:rPr lang="en-US" sz="1250" dirty="0" err="1"/>
              <a:t>Polarimetric</a:t>
            </a:r>
            <a:r>
              <a:rPr lang="en-US" sz="1250" dirty="0"/>
              <a:t> Radar Measurements </a:t>
            </a:r>
            <a:r>
              <a:rPr lang="en-US" sz="1250" dirty="0" smtClean="0"/>
              <a:t>at Multiple Frequencies,” DOE, $431K (total), $231K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/>
              <a:t>A. </a:t>
            </a:r>
            <a:r>
              <a:rPr lang="en-US" sz="1250" dirty="0" err="1"/>
              <a:t>Ryzhkov</a:t>
            </a:r>
            <a:r>
              <a:rPr lang="en-US" sz="1250" dirty="0"/>
              <a:t> (OU), </a:t>
            </a:r>
            <a:r>
              <a:rPr lang="en-US" sz="1250" dirty="0" smtClean="0"/>
              <a:t>A</a:t>
            </a:r>
            <a:r>
              <a:rPr lang="en-US" sz="1250" dirty="0"/>
              <a:t>. </a:t>
            </a:r>
            <a:r>
              <a:rPr lang="en-US" sz="1250" dirty="0" err="1"/>
              <a:t>Khain</a:t>
            </a:r>
            <a:r>
              <a:rPr lang="en-US" sz="1250" dirty="0"/>
              <a:t> (Hebrew U), “Microphysical and Thermodynamic </a:t>
            </a:r>
            <a:r>
              <a:rPr lang="en-US" sz="1250" dirty="0" smtClean="0"/>
              <a:t>Retrievals in </a:t>
            </a:r>
            <a:r>
              <a:rPr lang="en-US" sz="1250" dirty="0"/>
              <a:t>Deep Convective Clouds Using </a:t>
            </a:r>
            <a:r>
              <a:rPr lang="en-US" sz="1250" dirty="0" err="1" smtClean="0"/>
              <a:t>Polarimetric</a:t>
            </a:r>
            <a:r>
              <a:rPr lang="en-US" sz="1250" dirty="0" smtClean="0"/>
              <a:t> Radar </a:t>
            </a:r>
            <a:r>
              <a:rPr lang="en-US" sz="1250" dirty="0"/>
              <a:t>Measurements and Spectral Cloud </a:t>
            </a:r>
            <a:r>
              <a:rPr lang="en-US" sz="1250" dirty="0" smtClean="0"/>
              <a:t>Models with </a:t>
            </a:r>
            <a:r>
              <a:rPr lang="en-US" sz="1250" dirty="0"/>
              <a:t>Explicit Treatment of Aerosol Impact </a:t>
            </a:r>
            <a:r>
              <a:rPr lang="en-US" sz="1250" dirty="0" smtClean="0"/>
              <a:t>on Convective Processes,” DOE, $433K (total), $230K (OU)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/>
              <a:t>K. Duncan, J. </a:t>
            </a:r>
            <a:r>
              <a:rPr lang="en-US" sz="1250" dirty="0" err="1"/>
              <a:t>Suflita</a:t>
            </a:r>
            <a:r>
              <a:rPr lang="en-US" sz="1250" dirty="0"/>
              <a:t>, R. </a:t>
            </a:r>
            <a:r>
              <a:rPr lang="en-US" sz="1250" dirty="0" smtClean="0"/>
              <a:t>Tanner, “BHP/Nalco/OU </a:t>
            </a:r>
            <a:r>
              <a:rPr lang="en-US" sz="1250" dirty="0"/>
              <a:t>MIC </a:t>
            </a:r>
            <a:r>
              <a:rPr lang="en-US" sz="1250" dirty="0" smtClean="0"/>
              <a:t>Project,” </a:t>
            </a:r>
            <a:r>
              <a:rPr lang="en-US" sz="1250" dirty="0" err="1" smtClean="0"/>
              <a:t>bhpBilliton</a:t>
            </a:r>
            <a:r>
              <a:rPr lang="en-US" sz="1250" dirty="0" smtClean="0"/>
              <a:t>, $310K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/>
              <a:t>K. Duncan, B. </a:t>
            </a:r>
            <a:r>
              <a:rPr lang="en-US" sz="1250" dirty="0" err="1"/>
              <a:t>Wawrik</a:t>
            </a:r>
            <a:r>
              <a:rPr lang="en-US" sz="1250" dirty="0"/>
              <a:t>, J. </a:t>
            </a:r>
            <a:r>
              <a:rPr lang="en-US" sz="1250" dirty="0" err="1" smtClean="0"/>
              <a:t>Suflita</a:t>
            </a:r>
            <a:r>
              <a:rPr lang="en-US" sz="1250" dirty="0" smtClean="0"/>
              <a:t>, “Amendment </a:t>
            </a:r>
            <a:r>
              <a:rPr lang="en-US" sz="1250" dirty="0"/>
              <a:t>2 to the Research Agreement </a:t>
            </a:r>
            <a:r>
              <a:rPr lang="en-US" sz="1250" dirty="0" smtClean="0"/>
              <a:t>FR00008538, Primer </a:t>
            </a:r>
            <a:r>
              <a:rPr lang="en-US" sz="1250" dirty="0"/>
              <a:t>Validation and Design Project and RPA </a:t>
            </a:r>
            <a:r>
              <a:rPr lang="en-US" sz="1250" dirty="0" smtClean="0"/>
              <a:t>Project,” TOTAL </a:t>
            </a:r>
            <a:r>
              <a:rPr lang="en-US" sz="1250" dirty="0"/>
              <a:t>S.A</a:t>
            </a:r>
            <a:r>
              <a:rPr lang="en-US" sz="1250" dirty="0" smtClean="0"/>
              <a:t>, $95K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/>
              <a:t>W. Freeman, A. </a:t>
            </a:r>
            <a:r>
              <a:rPr lang="en-US" sz="1250" dirty="0" smtClean="0"/>
              <a:t>Richardson, “High </a:t>
            </a:r>
            <a:r>
              <a:rPr lang="en-US" sz="1250" dirty="0"/>
              <a:t>throughput single cell analysis </a:t>
            </a:r>
            <a:r>
              <a:rPr lang="en-US" sz="1250" dirty="0" smtClean="0"/>
              <a:t>of </a:t>
            </a:r>
            <a:r>
              <a:rPr lang="en-US" sz="1250" dirty="0"/>
              <a:t>hippocampus with </a:t>
            </a:r>
            <a:r>
              <a:rPr lang="en-US" sz="1250" dirty="0" smtClean="0"/>
              <a:t>Alzheimer's Disease,” </a:t>
            </a:r>
            <a:r>
              <a:rPr lang="en-US" sz="1250" dirty="0"/>
              <a:t>National Institute on Aging. </a:t>
            </a:r>
            <a:r>
              <a:rPr lang="en-US" sz="1250" dirty="0" smtClean="0"/>
              <a:t>$148K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r>
              <a:rPr lang="en-US" sz="1250" dirty="0" smtClean="0"/>
              <a:t>X. Wang, D. Parsons, D. </a:t>
            </a:r>
            <a:r>
              <a:rPr lang="en-US" sz="1250" dirty="0" err="1" smtClean="0"/>
              <a:t>Stensrud</a:t>
            </a:r>
            <a:r>
              <a:rPr lang="en-US" sz="1250" dirty="0"/>
              <a:t>, “Improving the Understanding and Prediction of Nocturnal Convection </a:t>
            </a:r>
            <a:r>
              <a:rPr lang="en-US" sz="1250" dirty="0" smtClean="0"/>
              <a:t>through Advance </a:t>
            </a:r>
            <a:r>
              <a:rPr lang="en-US" sz="1250" dirty="0"/>
              <a:t>Data Assimilation and Ensemble Simulation in </a:t>
            </a:r>
            <a:r>
              <a:rPr lang="en-US" sz="1250" dirty="0" smtClean="0"/>
              <a:t>PECAN,” NSF, $708K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07"/>
            </a:pPr>
            <a:endParaRPr lang="en-US" sz="1250" dirty="0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/>
              <a:t>D. Parsons, </a:t>
            </a:r>
            <a:r>
              <a:rPr lang="en-US" sz="1250" dirty="0" smtClean="0"/>
              <a:t>H. </a:t>
            </a:r>
            <a:r>
              <a:rPr lang="en-US" sz="1250" dirty="0"/>
              <a:t>Bluestein, “Investigation into the mechanisms for the maintenance of </a:t>
            </a:r>
            <a:r>
              <a:rPr lang="en-US" sz="1250" dirty="0" smtClean="0"/>
              <a:t>nocturnal convective systems,” NSF, $599K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 smtClean="0"/>
              <a:t>L. </a:t>
            </a:r>
            <a:r>
              <a:rPr lang="en-US" sz="1250" dirty="0" err="1" smtClean="0"/>
              <a:t>Bumm</a:t>
            </a:r>
            <a:r>
              <a:rPr lang="en-US" sz="1250" dirty="0" smtClean="0"/>
              <a:t>, L. </a:t>
            </a:r>
            <a:r>
              <a:rPr lang="en-US" sz="1250" dirty="0"/>
              <a:t>Huang, “Advanced Real-Space Measurements with STM</a:t>
            </a:r>
            <a:r>
              <a:rPr lang="en-US" sz="1250" dirty="0" smtClean="0"/>
              <a:t>: Application </a:t>
            </a:r>
            <a:r>
              <a:rPr lang="en-US" sz="1250" dirty="0"/>
              <a:t>to Molecular Monolayers, Monolayer Defects, and </a:t>
            </a:r>
            <a:r>
              <a:rPr lang="en-US" sz="1250" dirty="0" smtClean="0"/>
              <a:t>Surface Chemistry,” NSF, $442K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/>
              <a:t>F. Kong, K. Brewster, X. Hu,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“Development </a:t>
            </a:r>
            <a:r>
              <a:rPr lang="en-US" sz="1250" dirty="0"/>
              <a:t>of a Storm-Scale Ensemble Numerical </a:t>
            </a:r>
            <a:r>
              <a:rPr lang="en-US" sz="1250" dirty="0" smtClean="0"/>
              <a:t>Weather Prediction </a:t>
            </a:r>
            <a:r>
              <a:rPr lang="en-US" sz="1250" dirty="0"/>
              <a:t>System for Chongqing Meteorological </a:t>
            </a:r>
            <a:r>
              <a:rPr lang="en-US" sz="1250" dirty="0" smtClean="0"/>
              <a:t>Service,” Chongqing </a:t>
            </a:r>
            <a:r>
              <a:rPr lang="en-US" sz="1250" dirty="0"/>
              <a:t>Inst of Green and Intelligent Tech</a:t>
            </a:r>
            <a:r>
              <a:rPr lang="en-US" sz="1250" dirty="0" smtClean="0"/>
              <a:t>, Chinese </a:t>
            </a:r>
            <a:r>
              <a:rPr lang="en-US" sz="1250" dirty="0" err="1"/>
              <a:t>Academey</a:t>
            </a:r>
            <a:r>
              <a:rPr lang="en-US" sz="1250" dirty="0"/>
              <a:t> of </a:t>
            </a:r>
            <a:r>
              <a:rPr lang="en-US" sz="1250" dirty="0" smtClean="0"/>
              <a:t>Sciences, $212K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/>
              <a:t>N. </a:t>
            </a:r>
            <a:r>
              <a:rPr lang="en-US" sz="1250" dirty="0" smtClean="0"/>
              <a:t>Nakata, “Ambient </a:t>
            </a:r>
            <a:r>
              <a:rPr lang="en-US" sz="1250" dirty="0"/>
              <a:t>Field Analysis of Earthquake Ground Motion </a:t>
            </a:r>
            <a:r>
              <a:rPr lang="en-US" sz="1250" dirty="0" smtClean="0"/>
              <a:t>at Groningen </a:t>
            </a:r>
            <a:r>
              <a:rPr lang="en-US" sz="1250" dirty="0"/>
              <a:t>Gas </a:t>
            </a:r>
            <a:r>
              <a:rPr lang="en-US" sz="1250" dirty="0" smtClean="0"/>
              <a:t>Field, Stanford </a:t>
            </a:r>
            <a:r>
              <a:rPr lang="en-US" sz="1250" dirty="0"/>
              <a:t>University &amp; Shell Oil </a:t>
            </a:r>
            <a:r>
              <a:rPr lang="en-US" sz="1250" dirty="0" smtClean="0"/>
              <a:t>Company, $47K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/>
              <a:t>B. Moore III, K. Brewster, F. </a:t>
            </a:r>
            <a:r>
              <a:rPr lang="en-US" sz="1250" dirty="0" err="1"/>
              <a:t>Carr</a:t>
            </a:r>
            <a:r>
              <a:rPr lang="en-US" sz="1250" dirty="0"/>
              <a:t>, B. </a:t>
            </a:r>
            <a:r>
              <a:rPr lang="en-US" sz="1250" dirty="0" err="1"/>
              <a:t>Illston</a:t>
            </a:r>
            <a:r>
              <a:rPr lang="en-US" sz="1250" dirty="0"/>
              <a:t>, K. </a:t>
            </a:r>
            <a:r>
              <a:rPr lang="en-US" sz="1250" dirty="0" err="1" smtClean="0"/>
              <a:t>Kloesel</a:t>
            </a:r>
            <a:r>
              <a:rPr lang="en-US" sz="1250" dirty="0" smtClean="0"/>
              <a:t>, “National </a:t>
            </a:r>
            <a:r>
              <a:rPr lang="en-US" sz="1250" dirty="0" err="1"/>
              <a:t>Mesonet</a:t>
            </a:r>
            <a:r>
              <a:rPr lang="en-US" sz="1250" dirty="0"/>
              <a:t> </a:t>
            </a:r>
            <a:r>
              <a:rPr lang="en-US" sz="1250" dirty="0" smtClean="0"/>
              <a:t>Program,” Earth </a:t>
            </a:r>
            <a:r>
              <a:rPr lang="en-US" sz="1250" dirty="0"/>
              <a:t>Networks Inc. &amp; Stinger </a:t>
            </a:r>
            <a:r>
              <a:rPr lang="en-US" sz="1250" dirty="0" err="1"/>
              <a:t>Ghaffarian</a:t>
            </a:r>
            <a:r>
              <a:rPr lang="en-US" sz="1250" dirty="0"/>
              <a:t> </a:t>
            </a:r>
            <a:r>
              <a:rPr lang="en-US" sz="1250" dirty="0" smtClean="0"/>
              <a:t>Technologies, $446K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r>
              <a:rPr lang="en-US" sz="1250" dirty="0"/>
              <a:t>D. K. </a:t>
            </a:r>
            <a:r>
              <a:rPr lang="en-US" sz="1250" dirty="0" smtClean="0"/>
              <a:t>Walters, “Aerodynamic </a:t>
            </a:r>
            <a:r>
              <a:rPr lang="en-US" sz="1250" dirty="0"/>
              <a:t>Flow Deflector for Current and Future </a:t>
            </a:r>
            <a:r>
              <a:rPr lang="en-US" sz="1250" dirty="0" smtClean="0"/>
              <a:t>Wind Turbines </a:t>
            </a:r>
            <a:r>
              <a:rPr lang="en-US" sz="1250" dirty="0"/>
              <a:t>to Increase the Annual Energy Production by 10</a:t>
            </a:r>
            <a:r>
              <a:rPr lang="en-US" sz="1250" dirty="0" smtClean="0"/>
              <a:t>% and </a:t>
            </a:r>
            <a:r>
              <a:rPr lang="en-US" sz="1250" dirty="0"/>
              <a:t>Reduce the </a:t>
            </a:r>
            <a:r>
              <a:rPr lang="en-US" sz="1250" dirty="0" err="1"/>
              <a:t>Levelized</a:t>
            </a:r>
            <a:r>
              <a:rPr lang="en-US" sz="1250" dirty="0"/>
              <a:t> Cost of Energy by 8</a:t>
            </a:r>
            <a:r>
              <a:rPr lang="en-US" sz="1250" dirty="0" smtClean="0"/>
              <a:t>%,” XPEED </a:t>
            </a:r>
            <a:r>
              <a:rPr lang="en-US" sz="1250" dirty="0"/>
              <a:t>Turbine Technology &amp; </a:t>
            </a:r>
            <a:r>
              <a:rPr lang="en-US" sz="1250" dirty="0" smtClean="0"/>
              <a:t>NSF, $131K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3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04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71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B. Abbott, P. Gutierrez, M. </a:t>
            </a:r>
            <a:r>
              <a:rPr lang="en-US" sz="1250" dirty="0" smtClean="0"/>
              <a:t>Strauss, “OU </a:t>
            </a:r>
            <a:r>
              <a:rPr lang="en-US" sz="1250" dirty="0"/>
              <a:t>Contribution to the ATLAS Southwest Tier </a:t>
            </a:r>
            <a:r>
              <a:rPr lang="en-US" sz="1250" dirty="0" smtClean="0"/>
              <a:t>2 Computing Center,” U </a:t>
            </a:r>
            <a:r>
              <a:rPr lang="en-US" sz="1250" dirty="0"/>
              <a:t>Texas </a:t>
            </a:r>
            <a:r>
              <a:rPr lang="en-US" sz="1250" dirty="0" smtClean="0"/>
              <a:t>Arlington,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S. </a:t>
            </a:r>
            <a:r>
              <a:rPr lang="en-US" sz="1250" dirty="0" smtClean="0"/>
              <a:t>Schroeder, “Metal </a:t>
            </a:r>
            <a:r>
              <a:rPr lang="en-US" sz="1250" dirty="0"/>
              <a:t>Ion Interactions in RNA </a:t>
            </a:r>
            <a:r>
              <a:rPr lang="en-US" sz="1250" dirty="0" smtClean="0"/>
              <a:t>Shapeshifters,” Burroughs </a:t>
            </a:r>
            <a:r>
              <a:rPr lang="en-US" sz="1250" dirty="0" err="1"/>
              <a:t>Wellcome</a:t>
            </a:r>
            <a:r>
              <a:rPr lang="en-US" sz="1250" dirty="0"/>
              <a:t> Fund Collaborative Research Travel </a:t>
            </a:r>
            <a:r>
              <a:rPr lang="en-US" sz="1250" dirty="0" smtClean="0"/>
              <a:t>Grant, $9K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E. </a:t>
            </a:r>
            <a:r>
              <a:rPr lang="en-US" sz="1250" dirty="0" smtClean="0"/>
              <a:t>Baron, “Modeling </a:t>
            </a:r>
            <a:r>
              <a:rPr lang="en-US" sz="1250" dirty="0"/>
              <a:t>the Atmosphere of Solar and Other </a:t>
            </a:r>
            <a:r>
              <a:rPr lang="en-US" sz="1250" dirty="0" smtClean="0"/>
              <a:t>Stars Radiative </a:t>
            </a:r>
            <a:r>
              <a:rPr lang="en-US" sz="1250" dirty="0"/>
              <a:t>Transfer with </a:t>
            </a:r>
            <a:r>
              <a:rPr lang="en-US" sz="1250" dirty="0" smtClean="0"/>
              <a:t>PHOENIX/3D,” NASA, $478K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U. </a:t>
            </a:r>
            <a:r>
              <a:rPr lang="en-US" sz="1250" dirty="0" err="1" smtClean="0"/>
              <a:t>Hansmann</a:t>
            </a:r>
            <a:r>
              <a:rPr lang="en-US" sz="1250" dirty="0" smtClean="0"/>
              <a:t>, “Efficient </a:t>
            </a:r>
            <a:r>
              <a:rPr lang="en-US" sz="1250" dirty="0"/>
              <a:t>and Accurate Force Fields for Computer-Aided-Drug </a:t>
            </a:r>
            <a:r>
              <a:rPr lang="en-US" sz="1250" dirty="0" smtClean="0"/>
              <a:t>Design,” U Arkansas/NIH, $73K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C.-H. </a:t>
            </a:r>
            <a:r>
              <a:rPr lang="en-US" sz="1250" dirty="0" smtClean="0"/>
              <a:t>Lee, “Computer-Assisted </a:t>
            </a:r>
            <a:r>
              <a:rPr lang="en-US" sz="1250" dirty="0"/>
              <a:t>Management and Treatment </a:t>
            </a:r>
            <a:r>
              <a:rPr lang="en-US" sz="1250" dirty="0" smtClean="0"/>
              <a:t>of Functional </a:t>
            </a:r>
            <a:r>
              <a:rPr lang="en-US" sz="1250" dirty="0"/>
              <a:t>Tricuspid </a:t>
            </a:r>
            <a:r>
              <a:rPr lang="en-US" sz="1250" dirty="0" smtClean="0"/>
              <a:t>Regurgitation,” American </a:t>
            </a:r>
            <a:r>
              <a:rPr lang="en-US" sz="1250" dirty="0"/>
              <a:t>Heart </a:t>
            </a:r>
            <a:r>
              <a:rPr lang="en-US" sz="1250" dirty="0" smtClean="0"/>
              <a:t>Association,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C. Lewis, P. Lawson, C. </a:t>
            </a:r>
            <a:r>
              <a:rPr lang="en-US" sz="1250" dirty="0" err="1" smtClean="0"/>
              <a:t>Warinner</a:t>
            </a:r>
            <a:r>
              <a:rPr lang="en-US" sz="1250" dirty="0" smtClean="0"/>
              <a:t>, “Microbial </a:t>
            </a:r>
            <a:r>
              <a:rPr lang="en-US" sz="1250" dirty="0"/>
              <a:t>Ecologies of Indigenous </a:t>
            </a:r>
            <a:r>
              <a:rPr lang="en-US" sz="1250" dirty="0" smtClean="0"/>
              <a:t>Communities,” NIH, $743K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r>
              <a:rPr lang="en-US" sz="1250" dirty="0"/>
              <a:t>J. </a:t>
            </a:r>
            <a:r>
              <a:rPr lang="en-US" sz="1250" dirty="0" err="1"/>
              <a:t>Ruyle</a:t>
            </a:r>
            <a:r>
              <a:rPr lang="en-US" sz="1250" dirty="0"/>
              <a:t>, E. Bridge, M. </a:t>
            </a:r>
            <a:r>
              <a:rPr lang="en-US" sz="1250" dirty="0" smtClean="0"/>
              <a:t>Stacy, “Collaborative </a:t>
            </a:r>
            <a:r>
              <a:rPr lang="en-US" sz="1250" dirty="0"/>
              <a:t>Research: IDBR: Type B</a:t>
            </a:r>
            <a:r>
              <a:rPr lang="en-US" sz="1250" dirty="0" smtClean="0"/>
              <a:t>: An </a:t>
            </a:r>
            <a:r>
              <a:rPr lang="en-US" sz="1250" dirty="0"/>
              <a:t>Open-Source Radio Frequency Identification </a:t>
            </a:r>
            <a:r>
              <a:rPr lang="en-US" sz="1250" dirty="0" smtClean="0"/>
              <a:t>System for </a:t>
            </a:r>
            <a:r>
              <a:rPr lang="en-US" sz="1250" dirty="0"/>
              <a:t>Animal Monitoring (</a:t>
            </a:r>
            <a:r>
              <a:rPr lang="en-US" sz="1250" dirty="0" err="1"/>
              <a:t>NonDeclination</a:t>
            </a:r>
            <a:r>
              <a:rPr lang="en-US" sz="1250" dirty="0"/>
              <a:t>; routing ATF</a:t>
            </a:r>
            <a:r>
              <a:rPr lang="en-US" sz="1250" dirty="0" smtClean="0"/>
              <a:t>),” NSF, $344K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19"/>
            </a:pPr>
            <a:endParaRPr lang="en-US" sz="1250" dirty="0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X. </a:t>
            </a:r>
            <a:r>
              <a:rPr lang="en-US" sz="1250" dirty="0" smtClean="0"/>
              <a:t>Wang, “Further </a:t>
            </a:r>
            <a:r>
              <a:rPr lang="en-US" sz="1250" dirty="0"/>
              <a:t>Advancement of HWRF </a:t>
            </a:r>
            <a:r>
              <a:rPr lang="en-US" sz="1250" dirty="0" smtClean="0"/>
              <a:t>Self-Consistent Ensemble-</a:t>
            </a:r>
            <a:r>
              <a:rPr lang="en-US" sz="1250" dirty="0" err="1" smtClean="0"/>
              <a:t>Variational</a:t>
            </a:r>
            <a:r>
              <a:rPr lang="en-US" sz="1250" dirty="0" smtClean="0"/>
              <a:t> </a:t>
            </a:r>
            <a:r>
              <a:rPr lang="en-US" sz="1250" dirty="0"/>
              <a:t>Hybrid Data Assimilation System </a:t>
            </a:r>
            <a:r>
              <a:rPr lang="en-US" sz="1250" dirty="0" smtClean="0"/>
              <a:t>to Improve </a:t>
            </a:r>
            <a:r>
              <a:rPr lang="en-US" sz="1250" dirty="0"/>
              <a:t>High Resolution Hurricane Vortex </a:t>
            </a:r>
            <a:r>
              <a:rPr lang="en-US" sz="1250" dirty="0" smtClean="0"/>
              <a:t>Initialization,’ NOAA, $292K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X. </a:t>
            </a:r>
            <a:r>
              <a:rPr lang="en-US" sz="1250" dirty="0" smtClean="0"/>
              <a:t>Wang, “Development </a:t>
            </a:r>
            <a:r>
              <a:rPr lang="en-US" sz="1250" dirty="0"/>
              <a:t>of NWS convective scale ensemble </a:t>
            </a:r>
            <a:r>
              <a:rPr lang="en-US" sz="1250" dirty="0" smtClean="0"/>
              <a:t>forecasting capability </a:t>
            </a:r>
            <a:r>
              <a:rPr lang="en-US" sz="1250" dirty="0"/>
              <a:t>through improving GSI-based </a:t>
            </a:r>
            <a:r>
              <a:rPr lang="en-US" sz="1250" dirty="0" smtClean="0"/>
              <a:t>hybrid ensemble-</a:t>
            </a:r>
            <a:r>
              <a:rPr lang="en-US" sz="1250" dirty="0" err="1" smtClean="0"/>
              <a:t>variational</a:t>
            </a:r>
            <a:r>
              <a:rPr lang="en-US" sz="1250" dirty="0" smtClean="0"/>
              <a:t> </a:t>
            </a:r>
            <a:r>
              <a:rPr lang="en-US" sz="1250" dirty="0"/>
              <a:t>data assimilation and </a:t>
            </a:r>
            <a:r>
              <a:rPr lang="en-US" sz="1250" dirty="0" smtClean="0"/>
              <a:t>evaluating multi-dynamic </a:t>
            </a:r>
            <a:r>
              <a:rPr lang="en-US" sz="1250" dirty="0"/>
              <a:t>core </a:t>
            </a:r>
            <a:r>
              <a:rPr lang="en-US" sz="1250" dirty="0" smtClean="0"/>
              <a:t>approach,” NOAA, $449K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B. </a:t>
            </a:r>
            <a:r>
              <a:rPr lang="en-US" sz="1250" dirty="0" smtClean="0"/>
              <a:t>Holt, “NF-Y </a:t>
            </a:r>
            <a:r>
              <a:rPr lang="en-US" sz="1250" dirty="0"/>
              <a:t>Transcription Factor Roles in Far Red Light Signaling </a:t>
            </a:r>
            <a:r>
              <a:rPr lang="en-US" sz="1250" dirty="0" smtClean="0"/>
              <a:t>- A </a:t>
            </a:r>
            <a:r>
              <a:rPr lang="en-US" sz="1250" dirty="0"/>
              <a:t>First </a:t>
            </a:r>
            <a:r>
              <a:rPr lang="en-US" sz="1250" dirty="0" smtClean="0"/>
              <a:t>Look,” OCAST,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Y. </a:t>
            </a:r>
            <a:r>
              <a:rPr lang="en-US" sz="1250" dirty="0" smtClean="0"/>
              <a:t>Jung, “Advanced </a:t>
            </a:r>
            <a:r>
              <a:rPr lang="en-US" sz="1250" dirty="0"/>
              <a:t>Data Assimilation and Prediction Research </a:t>
            </a:r>
            <a:r>
              <a:rPr lang="en-US" sz="1250" dirty="0" smtClean="0"/>
              <a:t>for Convective-Scale ...,” NOAA, $200K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S. </a:t>
            </a:r>
            <a:r>
              <a:rPr lang="en-US" sz="1250" dirty="0" err="1" smtClean="0"/>
              <a:t>Cavallo</a:t>
            </a:r>
            <a:r>
              <a:rPr lang="en-US" sz="1250" dirty="0" smtClean="0"/>
              <a:t>, “Polar </a:t>
            </a:r>
            <a:r>
              <a:rPr lang="en-US" sz="1250" dirty="0"/>
              <a:t>predictability and dynamics through </a:t>
            </a:r>
            <a:r>
              <a:rPr lang="en-US" sz="1250" dirty="0" smtClean="0"/>
              <a:t>multi-scale atmospheric vortices,” DOD-ONR, $105K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G. </a:t>
            </a:r>
            <a:r>
              <a:rPr lang="en-US" sz="1250" dirty="0" smtClean="0"/>
              <a:t>Richter-</a:t>
            </a:r>
            <a:r>
              <a:rPr lang="en-US" sz="1250" dirty="0" err="1" smtClean="0"/>
              <a:t>Addo</a:t>
            </a:r>
            <a:r>
              <a:rPr lang="en-US" sz="1250" dirty="0" smtClean="0"/>
              <a:t>, “Redox </a:t>
            </a:r>
            <a:r>
              <a:rPr lang="en-US" sz="1250" dirty="0"/>
              <a:t>Behavior and Chemical Reactivity of </a:t>
            </a:r>
            <a:r>
              <a:rPr lang="en-US" sz="1250" dirty="0" err="1"/>
              <a:t>Heme-HNOx</a:t>
            </a:r>
            <a:r>
              <a:rPr lang="en-US" sz="1250" dirty="0"/>
              <a:t> </a:t>
            </a:r>
            <a:r>
              <a:rPr lang="en-US" sz="1250" dirty="0" smtClean="0"/>
              <a:t>Complexes,” NSF, $516K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r>
              <a:rPr lang="en-US" sz="1250" dirty="0"/>
              <a:t>J. </a:t>
            </a:r>
            <a:r>
              <a:rPr lang="en-US" sz="1250" dirty="0" err="1"/>
              <a:t>Suflita</a:t>
            </a:r>
            <a:r>
              <a:rPr lang="en-US" sz="1250" dirty="0"/>
              <a:t>, K. Duncan, J. </a:t>
            </a:r>
            <a:r>
              <a:rPr lang="en-US" sz="1250" dirty="0" err="1"/>
              <a:t>Sunner</a:t>
            </a:r>
            <a:r>
              <a:rPr lang="en-US" sz="1250" dirty="0"/>
              <a:t>, B. </a:t>
            </a:r>
            <a:r>
              <a:rPr lang="en-US" sz="1250" dirty="0" err="1" smtClean="0"/>
              <a:t>Wawrik</a:t>
            </a:r>
            <a:r>
              <a:rPr lang="en-US" sz="1250" dirty="0" smtClean="0"/>
              <a:t>, “Continued </a:t>
            </a:r>
            <a:r>
              <a:rPr lang="en-US" sz="1250" dirty="0"/>
              <a:t>Studies of the OUBC with </a:t>
            </a:r>
            <a:r>
              <a:rPr lang="en-US" sz="1250" dirty="0" smtClean="0"/>
              <a:t>Total,” Total </a:t>
            </a:r>
            <a:r>
              <a:rPr lang="en-US" sz="1250" dirty="0"/>
              <a:t>S.A</a:t>
            </a:r>
            <a:r>
              <a:rPr lang="en-US" sz="1250" dirty="0" smtClean="0"/>
              <a:t>., $222K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26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50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72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N. Snook, Y. Jung, F. </a:t>
            </a:r>
            <a:r>
              <a:rPr lang="en-US" sz="1250" dirty="0" smtClean="0"/>
              <a:t>Kong, “A </a:t>
            </a:r>
            <a:r>
              <a:rPr lang="en-US" sz="1250" dirty="0"/>
              <a:t>Partnership to Develop and Evaluate Optimized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, Convective-Scale </a:t>
            </a:r>
            <a:r>
              <a:rPr lang="en-US" sz="1250" dirty="0"/>
              <a:t>Ensemble Data Assimilation and </a:t>
            </a:r>
            <a:r>
              <a:rPr lang="en-US" sz="1250" dirty="0" smtClean="0"/>
              <a:t>Prediction, Systems </a:t>
            </a:r>
            <a:r>
              <a:rPr lang="en-US" sz="1250" dirty="0"/>
              <a:t>for Hazardous Weather: Toward the Goals of </a:t>
            </a:r>
            <a:r>
              <a:rPr lang="en-US" sz="1250" dirty="0" smtClean="0"/>
              <a:t>a Weather-Ready Nation,” NOAA, $450K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J. Abbas, S. </a:t>
            </a:r>
            <a:r>
              <a:rPr lang="en-US" sz="1250" dirty="0" err="1"/>
              <a:t>Huskey</a:t>
            </a:r>
            <a:r>
              <a:rPr lang="en-US" sz="1250" dirty="0"/>
              <a:t>, C. </a:t>
            </a:r>
            <a:r>
              <a:rPr lang="en-US" sz="1250" dirty="0" smtClean="0"/>
              <a:t>Weaver, “Digital </a:t>
            </a:r>
            <a:r>
              <a:rPr lang="en-US" sz="1250" dirty="0"/>
              <a:t>Latin Library </a:t>
            </a:r>
            <a:r>
              <a:rPr lang="en-US" sz="1250" dirty="0" smtClean="0"/>
              <a:t>Implementation,” Andrew </a:t>
            </a:r>
            <a:r>
              <a:rPr lang="en-US" sz="1250" dirty="0"/>
              <a:t>Mellon </a:t>
            </a:r>
            <a:r>
              <a:rPr lang="en-US" sz="1250" dirty="0" smtClean="0"/>
              <a:t>Foundation, $1M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C. </a:t>
            </a:r>
            <a:r>
              <a:rPr lang="en-US" sz="1250" dirty="0" err="1"/>
              <a:t>Warinner</a:t>
            </a:r>
            <a:r>
              <a:rPr lang="en-US" sz="1250" dirty="0"/>
              <a:t>, C. Lewis, K. </a:t>
            </a:r>
            <a:r>
              <a:rPr lang="en-US" sz="1250" dirty="0" err="1" smtClean="0"/>
              <a:t>Sankaranarayanan</a:t>
            </a:r>
            <a:r>
              <a:rPr lang="en-US" sz="1250" dirty="0" smtClean="0"/>
              <a:t>, “Evolution </a:t>
            </a:r>
            <a:r>
              <a:rPr lang="en-US" sz="1250" dirty="0"/>
              <a:t>and Ecology of the Human Oral </a:t>
            </a:r>
            <a:r>
              <a:rPr lang="en-US" sz="1250" dirty="0" smtClean="0"/>
              <a:t>Microbiome,” NSF, $101K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T. Fritz, C. Miller, R. Munoz, C. </a:t>
            </a:r>
            <a:r>
              <a:rPr lang="en-US" sz="1250" dirty="0" smtClean="0"/>
              <a:t>Hellman, “Oklahoma </a:t>
            </a:r>
            <a:r>
              <a:rPr lang="en-US" sz="1250" dirty="0"/>
              <a:t>SBIRT Training </a:t>
            </a:r>
            <a:r>
              <a:rPr lang="en-US" sz="1250" dirty="0" smtClean="0"/>
              <a:t>Collaborative,” Health </a:t>
            </a:r>
            <a:r>
              <a:rPr lang="en-US" sz="1250" dirty="0"/>
              <a:t>and Human </a:t>
            </a:r>
            <a:r>
              <a:rPr lang="en-US" sz="1250" dirty="0" smtClean="0"/>
              <a:t>Services, Substance </a:t>
            </a:r>
            <a:r>
              <a:rPr lang="en-US" sz="1250" dirty="0"/>
              <a:t>Abuse Mental Health Services </a:t>
            </a:r>
            <a:r>
              <a:rPr lang="en-US" sz="1250" dirty="0" smtClean="0"/>
              <a:t>Admin, $622K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de-DE" sz="1250" dirty="0"/>
              <a:t>D. </a:t>
            </a:r>
            <a:r>
              <a:rPr lang="de-DE" sz="1250" dirty="0" smtClean="0"/>
              <a:t>Bodine,A</a:t>
            </a:r>
            <a:r>
              <a:rPr lang="de-DE" sz="1250" dirty="0"/>
              <a:t>. </a:t>
            </a:r>
            <a:r>
              <a:rPr lang="de-DE" sz="1250" dirty="0" smtClean="0"/>
              <a:t>Reinhart, “</a:t>
            </a:r>
            <a:r>
              <a:rPr lang="en-US" sz="1250" dirty="0" smtClean="0"/>
              <a:t>Exploration </a:t>
            </a:r>
            <a:r>
              <a:rPr lang="en-US" sz="1250" dirty="0"/>
              <a:t>of Terrain </a:t>
            </a:r>
            <a:r>
              <a:rPr lang="en-US" sz="1250" dirty="0" smtClean="0"/>
              <a:t>Effects, on </a:t>
            </a:r>
            <a:r>
              <a:rPr lang="en-US" sz="1250" dirty="0"/>
              <a:t>Tornado and Supercell Dynamics in the Southeast United </a:t>
            </a:r>
            <a:r>
              <a:rPr lang="en-US" sz="1250" dirty="0" smtClean="0"/>
              <a:t>States</a:t>
            </a:r>
            <a:r>
              <a:rPr lang="en-US" sz="1250" dirty="0"/>
              <a:t>,” NOAA, $</a:t>
            </a:r>
            <a:r>
              <a:rPr lang="en-US" sz="1250" dirty="0" smtClean="0"/>
              <a:t>192K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N. </a:t>
            </a:r>
            <a:r>
              <a:rPr lang="en-US" sz="1250" dirty="0" err="1" smtClean="0"/>
              <a:t>Kaib</a:t>
            </a:r>
            <a:r>
              <a:rPr lang="en-US" sz="1250" dirty="0" smtClean="0"/>
              <a:t>, “Numerical </a:t>
            </a:r>
            <a:r>
              <a:rPr lang="en-US" sz="1250" dirty="0"/>
              <a:t>Studies of the Dynamical Interplay </a:t>
            </a:r>
            <a:r>
              <a:rPr lang="en-US" sz="1250" dirty="0" smtClean="0"/>
              <a:t>Between the </a:t>
            </a:r>
            <a:r>
              <a:rPr lang="en-US" sz="1250" dirty="0"/>
              <a:t>Inner and Outer </a:t>
            </a:r>
            <a:r>
              <a:rPr lang="en-US" sz="1250" dirty="0" smtClean="0"/>
              <a:t>Planets,” NSF, $227K</a:t>
            </a: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33"/>
            </a:pPr>
            <a:r>
              <a:rPr lang="en-US" sz="1250" dirty="0"/>
              <a:t>N. </a:t>
            </a:r>
            <a:r>
              <a:rPr lang="en-US" sz="1250" dirty="0" err="1" smtClean="0"/>
              <a:t>Kaib</a:t>
            </a:r>
            <a:r>
              <a:rPr lang="en-US" sz="1250" dirty="0" smtClean="0"/>
              <a:t>, “The </a:t>
            </a:r>
            <a:r>
              <a:rPr lang="en-US" sz="1250" dirty="0"/>
              <a:t>Influence of Stellar Companions on </a:t>
            </a:r>
            <a:r>
              <a:rPr lang="en-US" sz="1250" dirty="0" smtClean="0"/>
              <a:t>Fomalhaut's Planetary System, NASA, $59K</a:t>
            </a:r>
            <a:endParaRPr lang="en-US" sz="125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r>
              <a:rPr lang="en-US" sz="1250" dirty="0"/>
              <a:t>N. </a:t>
            </a:r>
            <a:r>
              <a:rPr lang="en-US" sz="1250" dirty="0" err="1" smtClean="0"/>
              <a:t>Kaib</a:t>
            </a:r>
            <a:r>
              <a:rPr lang="en-US" sz="1250" dirty="0" smtClean="0"/>
              <a:t>, “Exploring </a:t>
            </a:r>
            <a:r>
              <a:rPr lang="en-US" sz="1250" dirty="0"/>
              <a:t>the Evolution and Characterizing the </a:t>
            </a:r>
            <a:r>
              <a:rPr lang="en-US" sz="1250" dirty="0" smtClean="0"/>
              <a:t>Chaos of </a:t>
            </a:r>
            <a:r>
              <a:rPr lang="en-US" sz="1250" dirty="0"/>
              <a:t>the Terrestrial </a:t>
            </a:r>
            <a:r>
              <a:rPr lang="en-US" sz="1250" dirty="0" smtClean="0"/>
              <a:t>Planets,” U </a:t>
            </a:r>
            <a:r>
              <a:rPr lang="en-US" sz="1250" dirty="0"/>
              <a:t>Illinois at Urbana-Champaign Blue Waters Grad </a:t>
            </a:r>
            <a:r>
              <a:rPr lang="en-US" sz="1250" dirty="0" smtClean="0"/>
              <a:t>Fellowship, $50K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r>
              <a:rPr lang="en-US" sz="1250" dirty="0"/>
              <a:t>A. Shapiro, C. </a:t>
            </a:r>
            <a:r>
              <a:rPr lang="en-US" sz="1250" dirty="0" smtClean="0"/>
              <a:t>Potvin, “Improving </a:t>
            </a:r>
            <a:r>
              <a:rPr lang="en-US" sz="1250" dirty="0"/>
              <a:t>vertical velocity retrievals from Doppler radar observations </a:t>
            </a:r>
            <a:r>
              <a:rPr lang="en-US" sz="1250" dirty="0" smtClean="0"/>
              <a:t>of convection,” NSF, $599K 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r>
              <a:rPr lang="en-US" sz="1250" dirty="0" smtClean="0"/>
              <a:t>M. Richman</a:t>
            </a:r>
            <a:r>
              <a:rPr lang="en-US" sz="1250" dirty="0"/>
              <a:t>, </a:t>
            </a:r>
            <a:r>
              <a:rPr lang="en-US" sz="1250" dirty="0" smtClean="0"/>
              <a:t>L. Leslie</a:t>
            </a:r>
            <a:r>
              <a:rPr lang="en-US" sz="1250" dirty="0"/>
              <a:t>, </a:t>
            </a:r>
            <a:r>
              <a:rPr lang="en-US" sz="1250" dirty="0" smtClean="0"/>
              <a:t>C. </a:t>
            </a:r>
            <a:r>
              <a:rPr lang="en-US" sz="1250" dirty="0" err="1" smtClean="0"/>
              <a:t>Doswell</a:t>
            </a:r>
            <a:r>
              <a:rPr lang="en-US" sz="1250" dirty="0" smtClean="0"/>
              <a:t>, “Objective </a:t>
            </a:r>
            <a:r>
              <a:rPr lang="en-US" sz="1250" dirty="0"/>
              <a:t>Probabilistic Guidance for Severe Weather </a:t>
            </a:r>
            <a:r>
              <a:rPr lang="en-US" sz="1250" dirty="0" smtClean="0"/>
              <a:t>Outbreaks,” NOAA, $51K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r>
              <a:rPr lang="en-US" sz="1250" dirty="0"/>
              <a:t>M. Nanny, C. Mao, P. </a:t>
            </a:r>
            <a:r>
              <a:rPr lang="en-US" sz="1250" dirty="0" err="1"/>
              <a:t>Hardre</a:t>
            </a:r>
            <a:r>
              <a:rPr lang="en-US" sz="1250" dirty="0"/>
              <a:t>, S. Wu, A. </a:t>
            </a:r>
            <a:r>
              <a:rPr lang="en-US" sz="1250" dirty="0" err="1"/>
              <a:t>Burgett</a:t>
            </a:r>
            <a:r>
              <a:rPr lang="en-US" sz="1250" dirty="0"/>
              <a:t>, U. </a:t>
            </a:r>
            <a:r>
              <a:rPr lang="en-US" sz="1250" dirty="0" err="1"/>
              <a:t>Hansmann</a:t>
            </a:r>
            <a:r>
              <a:rPr lang="en-US" sz="1250" dirty="0"/>
              <a:t>,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r>
              <a:rPr lang="en-US" sz="1250" dirty="0"/>
              <a:t>L. </a:t>
            </a:r>
            <a:r>
              <a:rPr lang="en-US" sz="1250" dirty="0" err="1"/>
              <a:t>Krumholz</a:t>
            </a:r>
            <a:r>
              <a:rPr lang="en-US" sz="1250" dirty="0"/>
              <a:t>, S. Liu, L. </a:t>
            </a:r>
            <a:r>
              <a:rPr lang="en-US" sz="1250" dirty="0" smtClean="0"/>
              <a:t>Bartley, “RET </a:t>
            </a:r>
            <a:r>
              <a:rPr lang="en-US" sz="1250" dirty="0"/>
              <a:t>Site: Rural Educators Engaged </a:t>
            </a:r>
            <a:r>
              <a:rPr lang="en-US" sz="1250" dirty="0" smtClean="0"/>
              <a:t>in Bioanalytical </a:t>
            </a:r>
            <a:r>
              <a:rPr lang="en-US" sz="1250" dirty="0"/>
              <a:t>Engineering Research and </a:t>
            </a:r>
            <a:r>
              <a:rPr lang="en-US" sz="1250" dirty="0" smtClean="0"/>
              <a:t>Teaching,” NSF, $600K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40"/>
            </a:pPr>
            <a:endParaRPr lang="en-US" sz="125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/>
              <a:t>OSCER-FACILITATED FUNDING TO DATE:</a:t>
            </a:r>
            <a:endParaRPr lang="en-US" sz="2800" b="1" dirty="0"/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$702M total, $317M to OU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87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5C62D-58B0-4D92-BCA5-F25D896E396C}" type="slidenum">
              <a:rPr lang="en-US"/>
              <a:pPr/>
              <a:t>73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External Funding Summary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dirty="0"/>
              <a:t>External research funding </a:t>
            </a:r>
            <a:r>
              <a:rPr lang="en-US" dirty="0" smtClean="0"/>
              <a:t>facilitated by </a:t>
            </a:r>
            <a:r>
              <a:rPr lang="en-US" dirty="0"/>
              <a:t>OSCER          </a:t>
            </a:r>
            <a:r>
              <a:rPr lang="en-US" dirty="0" smtClean="0"/>
              <a:t>         </a:t>
            </a:r>
            <a:r>
              <a:rPr lang="en-US" dirty="0"/>
              <a:t>(Fall 2001- Fall </a:t>
            </a:r>
            <a:r>
              <a:rPr lang="en-US" dirty="0" smtClean="0"/>
              <a:t>2018): </a:t>
            </a:r>
            <a:r>
              <a:rPr lang="en-US" b="1" dirty="0" smtClean="0"/>
              <a:t>$702M total, $317M to OU </a:t>
            </a:r>
            <a:r>
              <a:rPr lang="en-US" dirty="0" smtClean="0"/>
              <a:t>(45%)</a:t>
            </a:r>
          </a:p>
          <a:p>
            <a:r>
              <a:rPr lang="en-US" dirty="0" smtClean="0"/>
              <a:t>Funded projects: </a:t>
            </a:r>
            <a:r>
              <a:rPr lang="en-US" b="1" dirty="0" smtClean="0"/>
              <a:t>540</a:t>
            </a:r>
            <a:endParaRPr lang="en-US" b="1" dirty="0"/>
          </a:p>
          <a:p>
            <a:r>
              <a:rPr lang="en-US" b="1" dirty="0" smtClean="0"/>
              <a:t>230+</a:t>
            </a:r>
            <a:r>
              <a:rPr lang="en-US" dirty="0" smtClean="0"/>
              <a:t> </a:t>
            </a:r>
            <a:r>
              <a:rPr lang="en-US" dirty="0"/>
              <a:t>OU faculty and staff in </a:t>
            </a:r>
            <a:r>
              <a:rPr lang="en-US" b="1" dirty="0" smtClean="0"/>
              <a:t>29</a:t>
            </a:r>
            <a:r>
              <a:rPr lang="en-US" dirty="0" smtClean="0"/>
              <a:t> </a:t>
            </a:r>
            <a:r>
              <a:rPr lang="en-US" dirty="0"/>
              <a:t>academic departments and  </a:t>
            </a:r>
            <a:r>
              <a:rPr lang="en-US" dirty="0" smtClean="0"/>
              <a:t>      </a:t>
            </a:r>
            <a:r>
              <a:rPr lang="en-US" b="1" dirty="0" smtClean="0"/>
              <a:t>11</a:t>
            </a:r>
            <a:r>
              <a:rPr lang="en-US" dirty="0" smtClean="0"/>
              <a:t> non-academic units</a:t>
            </a:r>
            <a:endParaRPr lang="en-US" dirty="0"/>
          </a:p>
          <a:p>
            <a:r>
              <a:rPr lang="en-US" dirty="0" smtClean="0"/>
              <a:t>Comparison: Fiscal </a:t>
            </a:r>
            <a:r>
              <a:rPr lang="en-US" dirty="0"/>
              <a:t>Year </a:t>
            </a:r>
            <a:r>
              <a:rPr lang="en-US" dirty="0" smtClean="0"/>
              <a:t>2002-18 </a:t>
            </a:r>
            <a:r>
              <a:rPr lang="en-US" dirty="0"/>
              <a:t>(July 2001 – June </a:t>
            </a:r>
            <a:r>
              <a:rPr lang="en-US" dirty="0" smtClean="0"/>
              <a:t>2018):   OU </a:t>
            </a:r>
            <a:r>
              <a:rPr lang="en-US" dirty="0"/>
              <a:t>Norman externally funded research expenditure: </a:t>
            </a:r>
            <a:r>
              <a:rPr lang="en-US" dirty="0" smtClean="0"/>
              <a:t>$1.38B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Since being founded in fall of 2001, OSCER has enabled research projects comprising </a:t>
            </a:r>
            <a:r>
              <a:rPr lang="en-US" dirty="0" smtClean="0"/>
              <a:t>                                                                   </a:t>
            </a:r>
            <a:r>
              <a:rPr lang="en-US" b="1" u="sng" dirty="0" smtClean="0"/>
              <a:t>over 1 / 5 </a:t>
            </a:r>
            <a:r>
              <a:rPr lang="en-US" b="1" u="sng" dirty="0"/>
              <a:t>of OU Norman's total externally funded research </a:t>
            </a:r>
            <a:r>
              <a:rPr lang="en-US" b="1" u="sng" dirty="0" smtClean="0"/>
              <a:t>expenditure</a:t>
            </a:r>
            <a:r>
              <a:rPr lang="en-US" dirty="0" smtClean="0"/>
              <a:t>, with an </a:t>
            </a:r>
            <a:r>
              <a:rPr lang="en-US" b="1" u="sng" dirty="0" smtClean="0"/>
              <a:t>11-to-1 return on investment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8F78E8-806F-422A-BF83-E515250B2FA2}" type="slidenum">
              <a:rPr lang="en-US"/>
              <a:pPr/>
              <a:t>74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Publications Facilitated by Research IT</a:t>
            </a:r>
            <a:endParaRPr lang="en-US" sz="3600" dirty="0"/>
          </a:p>
        </p:txBody>
      </p:sp>
      <p:sp>
        <p:nvSpPr>
          <p:cNvPr id="886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95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Publications facilitated by Research IT resources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500" b="1" u="sng" dirty="0" smtClean="0">
                <a:solidFill>
                  <a:srgbClr val="CC0099"/>
                </a:solidFill>
              </a:rPr>
              <a:t>2019</a:t>
            </a:r>
            <a:r>
              <a:rPr lang="en-US" sz="1500" b="1" dirty="0" smtClean="0">
                <a:solidFill>
                  <a:srgbClr val="CC0099"/>
                </a:solidFill>
              </a:rPr>
              <a:t>:     1 (so far)</a:t>
            </a:r>
          </a:p>
          <a:p>
            <a:pPr lvl="1">
              <a:lnSpc>
                <a:spcPct val="90000"/>
              </a:lnSpc>
            </a:pPr>
            <a:r>
              <a:rPr lang="en-US" sz="1500" b="1" u="sng" dirty="0" smtClean="0">
                <a:solidFill>
                  <a:srgbClr val="CC0099"/>
                </a:solidFill>
              </a:rPr>
              <a:t>2018</a:t>
            </a:r>
            <a:r>
              <a:rPr lang="en-US" sz="1500" b="1" dirty="0" smtClean="0">
                <a:solidFill>
                  <a:srgbClr val="CC0099"/>
                </a:solidFill>
              </a:rPr>
              <a:t>: 255 (so far)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2017: 219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2016: 331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2015: 266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2014: 253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2013: 275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2012: 356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2011: 223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2010: 159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2009</a:t>
            </a:r>
            <a:r>
              <a:rPr lang="en-US" sz="1500" dirty="0"/>
              <a:t>: </a:t>
            </a:r>
            <a:r>
              <a:rPr lang="en-US" sz="1500" dirty="0" smtClean="0"/>
              <a:t>115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2008: </a:t>
            </a:r>
            <a:r>
              <a:rPr lang="en-US" sz="1500" dirty="0" smtClean="0"/>
              <a:t>116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2007: </a:t>
            </a:r>
            <a:r>
              <a:rPr lang="en-US" sz="1500" dirty="0" smtClean="0"/>
              <a:t>  85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2006: </a:t>
            </a:r>
            <a:r>
              <a:rPr lang="en-US" sz="1500" dirty="0" smtClean="0"/>
              <a:t>109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2005: </a:t>
            </a:r>
            <a:r>
              <a:rPr lang="en-US" sz="1500" dirty="0" smtClean="0"/>
              <a:t>  84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2004: </a:t>
            </a:r>
            <a:r>
              <a:rPr lang="en-US" sz="1500" dirty="0" smtClean="0"/>
              <a:t>  50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2003: </a:t>
            </a:r>
            <a:r>
              <a:rPr lang="en-US" sz="1500" dirty="0" smtClean="0"/>
              <a:t>  26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2002:   10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/>
              <a:t>2001:     3</a:t>
            </a:r>
            <a:endParaRPr lang="en-US" sz="1500" dirty="0"/>
          </a:p>
        </p:txBody>
      </p:sp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2438400" y="2514600"/>
            <a:ext cx="6553200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n-US" sz="2800" b="1" dirty="0" smtClean="0"/>
              <a:t>TOTAL SO FAR: 2936 publications</a:t>
            </a:r>
            <a:endParaRPr lang="en-US" sz="2800" b="1" u="sng" dirty="0">
              <a:solidFill>
                <a:srgbClr val="CC0099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600" dirty="0" smtClean="0">
                <a:latin typeface="Courier New" pitchFamily="49" charset="0"/>
                <a:hlinkClick r:id="rId4"/>
              </a:rPr>
              <a:t>http://www.oscer.ou.edu/publications/</a:t>
            </a:r>
            <a:endParaRPr lang="en-US" sz="1600" dirty="0" smtClean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900" dirty="0" smtClean="0">
                <a:cs typeface="Times New Roman" panose="02020603050405020304" pitchFamily="18" charset="0"/>
              </a:rPr>
              <a:t>Includes 40 MS theses, 56 PhD dissertations.</a:t>
            </a:r>
            <a:endParaRPr lang="en-US" sz="1900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This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e-mailed over 200 faculty and staff, and a few students, and asked them to send us whatever they had new.</a:t>
            </a:r>
          </a:p>
          <a:p>
            <a:pPr lvl="1"/>
            <a:r>
              <a:rPr lang="en-US" dirty="0" smtClean="0"/>
              <a:t>For each one, we gave them the list of grants and publications of theirs that we already had.</a:t>
            </a:r>
          </a:p>
          <a:p>
            <a:pPr lvl="1"/>
            <a:r>
              <a:rPr lang="en-US" dirty="0" smtClean="0"/>
              <a:t>The labor cost was on the order of 40 hours.</a:t>
            </a:r>
          </a:p>
          <a:p>
            <a:r>
              <a:rPr lang="en-US" dirty="0" smtClean="0"/>
              <a:t>We also asked OU Research Services for all 2017-18 new grants that had pressed the OSCER button on the web form for starting the internal paperwork for a new proposal.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OSCER State of the Center Address</a:t>
            </a:r>
          </a:p>
          <a:p>
            <a:pPr>
              <a:defRPr/>
            </a:pPr>
            <a:r>
              <a:rPr lang="en-US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Ongoing, Current and New Initiatives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4420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648200"/>
          </a:xfrm>
        </p:spPr>
        <p:txBody>
          <a:bodyPr/>
          <a:lstStyle/>
          <a:p>
            <a:r>
              <a:rPr lang="en-US" dirty="0" smtClean="0"/>
              <a:t>“Everyone complains about the weather, but no one ever does anything about it.”</a:t>
            </a:r>
          </a:p>
          <a:p>
            <a:r>
              <a:rPr lang="en-US" dirty="0" smtClean="0"/>
              <a:t>We created a program to teach people how to be research computing facilitators, and ultimately to be institutional CI leaders.</a:t>
            </a:r>
          </a:p>
          <a:p>
            <a:r>
              <a:rPr lang="en-US" dirty="0" smtClean="0"/>
              <a:t>No one had ever been dumb enough to try to teach this until we decided to.</a:t>
            </a:r>
          </a:p>
          <a:p>
            <a:r>
              <a:rPr lang="en-US" dirty="0" smtClean="0"/>
              <a:t>Workshops: Introductory 2015, 2016, 2017; </a:t>
            </a:r>
            <a:r>
              <a:rPr lang="en-US" b="1" dirty="0" smtClean="0">
                <a:solidFill>
                  <a:srgbClr val="CC00CC"/>
                </a:solidFill>
              </a:rPr>
              <a:t>Intermediate 2018</a:t>
            </a:r>
            <a:endParaRPr lang="en-US" dirty="0" smtClean="0"/>
          </a:p>
          <a:p>
            <a:r>
              <a:rPr lang="en-US" dirty="0" smtClean="0"/>
              <a:t>Biweekly conference calls</a:t>
            </a:r>
          </a:p>
          <a:p>
            <a:r>
              <a:rPr lang="en-US" dirty="0" smtClean="0"/>
              <a:t>Proposal writing apprenticeship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OSCER State of the Center Address</a:t>
            </a:r>
          </a:p>
          <a:p>
            <a:pPr>
              <a:defRPr/>
            </a:pPr>
            <a:r>
              <a:rPr lang="en-US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Virtual Residency has now taught 493 people from 245 institutions in  every US state plus 2 US territories and 6 other countries, including</a:t>
            </a:r>
          </a:p>
          <a:p>
            <a:pPr lvl="1"/>
            <a:r>
              <a:rPr lang="en-US" dirty="0" smtClean="0"/>
              <a:t>53 participants from 33 Minority Serving Institutions;</a:t>
            </a:r>
          </a:p>
          <a:p>
            <a:pPr lvl="1"/>
            <a:r>
              <a:rPr lang="en-US" dirty="0" smtClean="0"/>
              <a:t>60 participants from 47 non-PhD-granting institutions;</a:t>
            </a:r>
          </a:p>
          <a:p>
            <a:pPr lvl="1"/>
            <a:r>
              <a:rPr lang="en-US" dirty="0" smtClean="0"/>
              <a:t>145 participants from 73 institutions in 24 of 26 EPSCoR jurisdictions (all except US Virgin Islands and Guam);</a:t>
            </a:r>
          </a:p>
          <a:p>
            <a:pPr lvl="1"/>
            <a:r>
              <a:rPr lang="en-US" dirty="0" smtClean="0"/>
              <a:t>393 participants from 169 of 263 Campus Champion institutions.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5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53843" y="273661"/>
            <a:ext cx="2691351" cy="2787768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0000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5454" y="3765432"/>
            <a:ext cx="2446104" cy="2787768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rgbClr val="FF0000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Your photo here!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5600" y="2956996"/>
            <a:ext cx="8474075" cy="33855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1" u="sng" dirty="0">
                <a:latin typeface="Calibri" panose="020F0502020204030204" pitchFamily="34" charset="0"/>
              </a:rPr>
              <a:t>Senior Cyberinfrastructure leaders</a:t>
            </a:r>
            <a:r>
              <a:rPr lang="en-US" sz="1700" b="1" dirty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are retiring and taking their knowledge, experience and wisdom with them. We need to capture this quickly.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1" u="sng" dirty="0">
                <a:latin typeface="Calibri" panose="020F0502020204030204" pitchFamily="34" charset="0"/>
              </a:rPr>
              <a:t>Emerging midcareer CI leaders</a:t>
            </a:r>
            <a:r>
              <a:rPr lang="en-US" sz="1700" b="1" dirty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are excellent at responding to national needs and serving their institutions’ researchers, but need to learn how to </a:t>
            </a:r>
            <a:r>
              <a:rPr lang="en-US" sz="1700" b="1" dirty="0">
                <a:latin typeface="Calibri" panose="020F0502020204030204" pitchFamily="34" charset="0"/>
              </a:rPr>
              <a:t>shape the national CI agenda</a:t>
            </a:r>
            <a:r>
              <a:rPr lang="en-US" sz="1700" dirty="0"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1" u="sng" dirty="0">
                <a:latin typeface="Calibri" panose="020F0502020204030204" pitchFamily="34" charset="0"/>
              </a:rPr>
              <a:t>G</a:t>
            </a:r>
            <a:r>
              <a:rPr lang="en-US" sz="1700" b="1" u="sng" dirty="0" smtClean="0">
                <a:latin typeface="Calibri" panose="020F0502020204030204" pitchFamily="34" charset="0"/>
              </a:rPr>
              <a:t>oals</a:t>
            </a:r>
            <a:r>
              <a:rPr lang="en-US" sz="1700" dirty="0" smtClean="0">
                <a:latin typeface="Calibri" panose="020F0502020204030204" pitchFamily="34" charset="0"/>
              </a:rPr>
              <a:t> of this workshop in </a:t>
            </a:r>
            <a:r>
              <a:rPr lang="en-US" sz="1700" b="1" dirty="0" smtClean="0">
                <a:latin typeface="Calibri" panose="020F0502020204030204" pitchFamily="34" charset="0"/>
              </a:rPr>
              <a:t>bringing these two groups together</a:t>
            </a:r>
            <a:r>
              <a:rPr lang="en-US" sz="1700" dirty="0" smtClean="0">
                <a:latin typeface="Calibri" panose="020F0502020204030204" pitchFamily="34" charset="0"/>
              </a:rPr>
              <a:t>:</a:t>
            </a:r>
          </a:p>
          <a:p>
            <a:pPr marL="800100" lvl="1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b="1" u="sng" dirty="0" smtClean="0">
                <a:latin typeface="Calibri" panose="020F0502020204030204" pitchFamily="34" charset="0"/>
              </a:rPr>
              <a:t>Transfer </a:t>
            </a:r>
            <a:r>
              <a:rPr lang="en-US" sz="1500" b="1" u="sng" dirty="0">
                <a:latin typeface="Calibri" panose="020F0502020204030204" pitchFamily="34" charset="0"/>
              </a:rPr>
              <a:t>knowledge, experience and especially wisdom</a:t>
            </a:r>
            <a:r>
              <a:rPr lang="en-US" sz="1500" b="1" dirty="0">
                <a:latin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</a:rPr>
              <a:t>from senior CI leaders to emerging CI leaders, in order to enable emerging CI leaders to shape the national research CI </a:t>
            </a:r>
            <a:r>
              <a:rPr lang="en-US" sz="1500" dirty="0" smtClean="0">
                <a:latin typeface="Calibri" panose="020F0502020204030204" pitchFamily="34" charset="0"/>
              </a:rPr>
              <a:t>landscape.</a:t>
            </a:r>
          </a:p>
          <a:p>
            <a:pPr marL="800100" lvl="1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b="1" u="sng" dirty="0" smtClean="0">
                <a:latin typeface="Calibri" panose="020F0502020204030204" pitchFamily="34" charset="0"/>
              </a:rPr>
              <a:t>Initiate </a:t>
            </a:r>
            <a:r>
              <a:rPr lang="en-US" sz="1500" b="1" u="sng" dirty="0">
                <a:latin typeface="Calibri" panose="020F0502020204030204" pitchFamily="34" charset="0"/>
              </a:rPr>
              <a:t>mentoring relationships</a:t>
            </a:r>
            <a:r>
              <a:rPr lang="en-US" sz="1500" b="1" dirty="0">
                <a:latin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</a:rPr>
              <a:t>between senior CI leaders and emerging CI leaders, in order to foster longer term professional </a:t>
            </a:r>
            <a:r>
              <a:rPr lang="en-US" sz="1500" dirty="0" smtClean="0">
                <a:latin typeface="Calibri" panose="020F0502020204030204" pitchFamily="34" charset="0"/>
              </a:rPr>
              <a:t>development.</a:t>
            </a:r>
          </a:p>
          <a:p>
            <a:pPr marL="800100" lvl="1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b="1" u="sng" dirty="0" smtClean="0">
                <a:latin typeface="Calibri" panose="020F0502020204030204" pitchFamily="34" charset="0"/>
              </a:rPr>
              <a:t>Establish </a:t>
            </a:r>
            <a:r>
              <a:rPr lang="en-US" sz="1500" b="1" u="sng" dirty="0">
                <a:latin typeface="Calibri" panose="020F0502020204030204" pitchFamily="34" charset="0"/>
              </a:rPr>
              <a:t>peer mentoring</a:t>
            </a:r>
            <a:r>
              <a:rPr lang="en-US" sz="1500" b="1" dirty="0"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among </a:t>
            </a:r>
            <a:r>
              <a:rPr lang="en-US" sz="1500" dirty="0">
                <a:latin typeface="Calibri" panose="020F0502020204030204" pitchFamily="34" charset="0"/>
              </a:rPr>
              <a:t>emerging CI leaders, in order to prepare and position them for national leadership, as senior CI leaders reduce their day to day engagement.</a:t>
            </a:r>
          </a:p>
          <a:p>
            <a:pPr marL="285750" indent="-28575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b="1" u="sng" dirty="0">
                <a:latin typeface="Calibri" panose="020F0502020204030204" pitchFamily="34" charset="0"/>
              </a:rPr>
              <a:t>National Strategic Computing Initiative</a:t>
            </a:r>
            <a:r>
              <a:rPr lang="en-US" sz="1700" dirty="0">
                <a:latin typeface="Calibri" panose="020F0502020204030204" pitchFamily="34" charset="0"/>
              </a:rPr>
              <a:t>: This </a:t>
            </a:r>
            <a:r>
              <a:rPr lang="en-US" sz="1700" dirty="0" smtClean="0">
                <a:latin typeface="Calibri" panose="020F0502020204030204" pitchFamily="34" charset="0"/>
              </a:rPr>
              <a:t>workshop focus is </a:t>
            </a:r>
            <a:r>
              <a:rPr lang="en-US" sz="1700" dirty="0">
                <a:latin typeface="Calibri" panose="020F0502020204030204" pitchFamily="34" charset="0"/>
              </a:rPr>
              <a:t>a key aspect of the NSF’s </a:t>
            </a:r>
            <a:r>
              <a:rPr lang="en-US" sz="1700" b="1" dirty="0" smtClean="0">
                <a:latin typeface="Calibri" panose="020F0502020204030204" pitchFamily="34" charset="0"/>
              </a:rPr>
              <a:t>workforce development </a:t>
            </a:r>
            <a:r>
              <a:rPr lang="en-US" sz="1700" dirty="0" smtClean="0">
                <a:latin typeface="Calibri" panose="020F0502020204030204" pitchFamily="34" charset="0"/>
              </a:rPr>
              <a:t>mission within NSCI.</a:t>
            </a:r>
            <a:endParaRPr lang="en-US" sz="17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5526" y="416461"/>
            <a:ext cx="6582540" cy="25405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215526" y="984250"/>
            <a:ext cx="658961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Cyberinfrastructure Leadership Academy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2400" dirty="0" smtClean="0">
                <a:latin typeface="Calibri" charset="0"/>
                <a:ea typeface="ＭＳ Ｐゴシック" charset="-128"/>
              </a:rPr>
              <a:t>University of Oklahoma</a:t>
            </a:r>
            <a:endParaRPr lang="en-US" sz="2400" dirty="0"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2400" dirty="0" smtClean="0">
                <a:latin typeface="Calibri" charset="0"/>
                <a:ea typeface="ＭＳ Ｐゴシック" charset="-128"/>
              </a:rPr>
              <a:t>Norman, Oklahoma</a:t>
            </a:r>
            <a:endParaRPr lang="en-US" sz="2400" dirty="0">
              <a:latin typeface="Calibri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2400" dirty="0" smtClean="0">
                <a:latin typeface="Calibri" charset="0"/>
                <a:ea typeface="ＭＳ Ｐゴシック" charset="-128"/>
              </a:rPr>
              <a:t>http://www.oscer.ou.edu/</a:t>
            </a:r>
          </a:p>
          <a:p>
            <a:pPr algn="ctr">
              <a:defRPr/>
            </a:pPr>
            <a:r>
              <a:rPr lang="en-US" sz="2400" dirty="0" smtClean="0">
                <a:latin typeface="Calibri" charset="0"/>
                <a:ea typeface="ＭＳ Ｐゴシック" charset="-128"/>
              </a:rPr>
              <a:t>hneeman@ou.edu</a:t>
            </a:r>
          </a:p>
          <a:p>
            <a:pPr algn="ctr">
              <a:defRPr/>
            </a:pPr>
            <a:endParaRPr lang="en-US" sz="2800" dirty="0">
              <a:latin typeface="Calibri" charset="0"/>
              <a:ea typeface="ＭＳ Ｐゴシック" charset="-128"/>
            </a:endParaRPr>
          </a:p>
        </p:txBody>
      </p:sp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215526" y="416461"/>
            <a:ext cx="6582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libri" pitchFamily="-107" charset="0"/>
              </a:rPr>
              <a:t>Henry Neeman, PI</a:t>
            </a:r>
            <a:endParaRPr lang="en-US" sz="3600" dirty="0">
              <a:latin typeface="Calibri" pitchFamily="-107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12" y="459972"/>
            <a:ext cx="684318" cy="688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60" y="1773381"/>
            <a:ext cx="1579539" cy="1152754"/>
          </a:xfrm>
          <a:prstGeom prst="rect">
            <a:avLst/>
          </a:prstGeom>
        </p:spPr>
      </p:pic>
      <p:pic>
        <p:nvPicPr>
          <p:cNvPr id="19" name="Picture 6" descr="ou201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913" y="1689506"/>
            <a:ext cx="912790" cy="12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2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Thanks: Gold Sponsor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Adnan </a:t>
            </a:r>
            <a:r>
              <a:rPr lang="en-US" dirty="0" err="1" smtClean="0"/>
              <a:t>Khaleel</a:t>
            </a:r>
            <a:r>
              <a:rPr lang="en-US" dirty="0" smtClean="0"/>
              <a:t>, </a:t>
            </a:r>
            <a:r>
              <a:rPr lang="en-US" dirty="0" err="1" smtClean="0"/>
              <a:t>DellEMC</a:t>
            </a:r>
            <a:endParaRPr lang="en-US" dirty="0" smtClean="0"/>
          </a:p>
          <a:p>
            <a:r>
              <a:rPr lang="en-US" dirty="0" smtClean="0"/>
              <a:t>Rob Peglar, </a:t>
            </a:r>
            <a:r>
              <a:rPr lang="en-US" dirty="0" err="1" smtClean="0"/>
              <a:t>Formulus</a:t>
            </a:r>
            <a:r>
              <a:rPr lang="en-US" dirty="0" smtClean="0"/>
              <a:t> Black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8276492" cy="1143000"/>
          </a:xfrm>
        </p:spPr>
        <p:txBody>
          <a:bodyPr/>
          <a:lstStyle/>
          <a:p>
            <a:r>
              <a:rPr lang="en-US" sz="4600" dirty="0" smtClean="0"/>
              <a:t>New Supercomputer</a:t>
            </a:r>
            <a:br>
              <a:rPr lang="en-US" sz="4600" dirty="0" smtClean="0"/>
            </a:br>
            <a:r>
              <a:rPr lang="en-US" sz="4600" dirty="0" smtClean="0"/>
              <a:t>Open Design Sessions</a:t>
            </a:r>
            <a:endParaRPr lang="en-US" sz="4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2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Supercomputer Open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planning to purchase our next supercomputer in summer 2019.</a:t>
            </a:r>
          </a:p>
          <a:p>
            <a:r>
              <a:rPr lang="en-US" dirty="0" smtClean="0"/>
              <a:t>We meet weekly to discuss the design of the supercomputer, in an open, public meeting that any US academic can attend (and we have a few from outside OU).</a:t>
            </a:r>
          </a:p>
          <a:p>
            <a:r>
              <a:rPr lang="en-US" dirty="0" smtClean="0"/>
              <a:t>We’ve had a couple dozen users attend, most one or a few times, but a few over and over.</a:t>
            </a:r>
          </a:p>
          <a:p>
            <a:r>
              <a:rPr lang="en-US" dirty="0" smtClean="0"/>
              <a:t>This has helped us enormously in planning for the new supercomputer!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OSCER State of the Center Address</a:t>
            </a:r>
          </a:p>
          <a:p>
            <a:pPr>
              <a:defRPr/>
            </a:pPr>
            <a:r>
              <a:rPr lang="en-US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8276492" cy="1143000"/>
          </a:xfrm>
        </p:spPr>
        <p:txBody>
          <a:bodyPr/>
          <a:lstStyle/>
          <a:p>
            <a:r>
              <a:rPr lang="en-US" sz="4600" dirty="0" smtClean="0"/>
              <a:t>A Business Model</a:t>
            </a:r>
            <a:br>
              <a:rPr lang="en-US" sz="4600" dirty="0" smtClean="0"/>
            </a:br>
            <a:r>
              <a:rPr lang="en-US" sz="4600" dirty="0" smtClean="0"/>
              <a:t>for Physical Management of</a:t>
            </a:r>
            <a:br>
              <a:rPr lang="en-US" sz="4600" dirty="0" smtClean="0"/>
            </a:br>
            <a:r>
              <a:rPr lang="en-US" sz="4600" dirty="0" smtClean="0"/>
              <a:t>Big Data</a:t>
            </a:r>
            <a:endParaRPr lang="en-US" sz="4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25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5535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 smtClean="0"/>
              <a:t>OURRstore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u="sng" dirty="0" smtClean="0"/>
              <a:t>Grant</a:t>
            </a:r>
            <a:r>
              <a:rPr lang="en-US" dirty="0" smtClean="0"/>
              <a:t>: hardware, software, multi-year extended warranties on everything</a:t>
            </a:r>
          </a:p>
          <a:p>
            <a:pPr>
              <a:spcBef>
                <a:spcPts val="0"/>
              </a:spcBef>
            </a:pPr>
            <a:r>
              <a:rPr lang="en-US" b="1" u="sng" dirty="0" smtClean="0"/>
              <a:t>Institution (CIO)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space, power, cooling, labor, maintenance after the initial extended warranty period</a:t>
            </a:r>
          </a:p>
          <a:p>
            <a:pPr>
              <a:spcBef>
                <a:spcPts val="0"/>
              </a:spcBef>
            </a:pPr>
            <a:r>
              <a:rPr lang="en-US" b="1" u="sng" dirty="0" smtClean="0"/>
              <a:t>Researchers</a:t>
            </a:r>
            <a:r>
              <a:rPr lang="en-US" dirty="0" smtClean="0"/>
              <a:t>: media (tape cartridges)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Compared to roll-your-own disk, for researchers </a:t>
            </a:r>
            <a:r>
              <a:rPr lang="en-US" dirty="0" err="1" smtClean="0"/>
              <a:t>OURRstore</a:t>
            </a:r>
            <a:r>
              <a:rPr lang="en-US" dirty="0" smtClean="0"/>
              <a:t> tape is: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cheaper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reliable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 labor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requires less training (~1 hour)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slower (moderate bandwidth, very high latency)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OURRstore </a:t>
            </a:r>
            <a:r>
              <a:rPr lang="en-US" sz="3800" dirty="0" smtClean="0"/>
              <a:t>Technology Strategy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78838" cy="42656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Distribute the costs among a research funding agency,                           the institution, and the research teams.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Archive, not live storage: “Write once, read seldom if ever.”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Independent, standalone system; not part of a cluster.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Spend grant funds on many slots but few tape cartridges.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 smtClean="0"/>
              <a:t>Media </a:t>
            </a:r>
            <a:r>
              <a:rPr lang="en-US" sz="2200" dirty="0"/>
              <a:t>s</a:t>
            </a:r>
            <a:r>
              <a:rPr lang="en-US" sz="2200" dirty="0" smtClean="0"/>
              <a:t>lots are available on a first come first serve basis.</a:t>
            </a:r>
            <a:r>
              <a:rPr lang="en-US" sz="2200" baseline="30000" dirty="0" smtClean="0"/>
              <a:t>*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Software cost should be a modest fraction of total cost.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Maximize media longevity.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Globus for file transfers, file sharing, file publishing, discoverability etc.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LTFS (tiny file catalog on each tape cartridge):                                   Ship secondary copies to the data owner --                                               if anything goes wrong, it’s under $3K to buy                                        an LTO tape drive, and the software is free.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4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MRI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“MRI: Acquisition of a Regional Resource for Long-term Archiving of Large Scale Research Data Collections”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National Science Foundation grant no. OAC-1828567</a:t>
            </a:r>
          </a:p>
          <a:p>
            <a:pPr>
              <a:buNone/>
            </a:pPr>
            <a:r>
              <a:rPr lang="en-US" dirty="0" smtClean="0"/>
              <a:t>9/1/2018 - 8/31/2021</a:t>
            </a:r>
          </a:p>
          <a:p>
            <a:pPr>
              <a:buNone/>
            </a:pPr>
            <a:r>
              <a:rPr lang="en-US" dirty="0" smtClean="0"/>
              <a:t>Grant is 3 years -- archive is 8+ years.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90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Eligible? Who’s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265612"/>
          </a:xfrm>
        </p:spPr>
        <p:txBody>
          <a:bodyPr/>
          <a:lstStyle/>
          <a:p>
            <a:r>
              <a:rPr lang="en-US" dirty="0" smtClean="0"/>
              <a:t>Institutions in Great Plains Network states (AR,KS,MO,NE,OK,SD)</a:t>
            </a:r>
          </a:p>
          <a:p>
            <a:r>
              <a:rPr lang="en-US" dirty="0" smtClean="0"/>
              <a:t>Institutions in EPSCoR jurisdictions</a:t>
            </a:r>
          </a:p>
          <a:p>
            <a:r>
              <a:rPr lang="en-US" dirty="0" smtClean="0"/>
              <a:t>Institutions (and consortia) in non-EPSCoR jurisdictions,               if they buy an expansion cabinet</a:t>
            </a:r>
          </a:p>
          <a:p>
            <a:r>
              <a:rPr lang="en-US" dirty="0" smtClean="0"/>
              <a:t>So far, 85 research teams at 27 institutions in 17 states, including 27 research teams at OU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Just voted to start actively recruiting more!</a:t>
            </a:r>
            <a:endParaRPr lang="en-US" dirty="0" smtClean="0"/>
          </a:p>
          <a:p>
            <a:r>
              <a:rPr lang="en-US" u="sng" dirty="0"/>
              <a:t>16 teams will each need at least 1 PB</a:t>
            </a:r>
            <a:r>
              <a:rPr lang="en-US" dirty="0"/>
              <a:t>: 8 at OU, 1 in another GPN state, and 7 in non-GPN EPSCoR states. By contrast, the original </a:t>
            </a:r>
            <a:r>
              <a:rPr lang="en-US" dirty="0" err="1"/>
              <a:t>PetaStore</a:t>
            </a:r>
            <a:r>
              <a:rPr lang="en-US" dirty="0"/>
              <a:t> proposal included only 12 teams </a:t>
            </a:r>
            <a:r>
              <a:rPr lang="en-US" i="1" dirty="0"/>
              <a:t>total</a:t>
            </a:r>
            <a:r>
              <a:rPr lang="en-US" dirty="0"/>
              <a:t>, regardless of capacity need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77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0661"/>
            <a:ext cx="8458200" cy="42656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Per the proposal: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Capacity needed: 134 PB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$25M+ in </a:t>
            </a:r>
            <a:r>
              <a:rPr lang="en-US" sz="2000" dirty="0" err="1" smtClean="0"/>
              <a:t>on-premise</a:t>
            </a:r>
            <a:r>
              <a:rPr lang="en-US" sz="2000" dirty="0" smtClean="0"/>
              <a:t> RAID, OR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$15M+ in cloud,                    OR,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$8M     in USB disk drives (Good luck managing that!), OR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$2.4M  in tape cartridges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If we bought the full 134 PB today.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Current funding of these projects: $162M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Pending/planned funding: $140M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Faculty: 250+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Staff: 150+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Postdocs: 100+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Graduate students: 500+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Undergraduate students: 500+</a:t>
            </a:r>
            <a:endParaRPr lang="en-US" sz="2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Yeah, But Tape Sucks!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yes, tape does suck:</a:t>
            </a:r>
          </a:p>
          <a:p>
            <a:pPr lvl="1"/>
            <a:r>
              <a:rPr lang="en-US" dirty="0" smtClean="0"/>
              <a:t>Retrieval has very high latency (typically 1 minute per file).</a:t>
            </a:r>
          </a:p>
          <a:p>
            <a:pPr lvl="1"/>
            <a:r>
              <a:rPr lang="en-US" dirty="0" smtClean="0"/>
              <a:t>Tape medium inside a tape cartridge can break!</a:t>
            </a:r>
          </a:p>
          <a:p>
            <a:r>
              <a:rPr lang="en-US" dirty="0" smtClean="0"/>
              <a:t>How to resolve?</a:t>
            </a:r>
          </a:p>
          <a:p>
            <a:pPr lvl="1"/>
            <a:r>
              <a:rPr lang="en-US" dirty="0" smtClean="0"/>
              <a:t>Only store large files (</a:t>
            </a:r>
            <a:r>
              <a:rPr lang="en-US" dirty="0" err="1" smtClean="0"/>
              <a:t>OURRstore</a:t>
            </a:r>
            <a:r>
              <a:rPr lang="en-US" dirty="0" smtClean="0"/>
              <a:t> minimum is 1 GB).</a:t>
            </a:r>
          </a:p>
          <a:p>
            <a:pPr lvl="2"/>
            <a:r>
              <a:rPr lang="en-US" dirty="0" smtClean="0"/>
              <a:t>So, you have to create Zip files or compressed tar files.</a:t>
            </a:r>
          </a:p>
          <a:p>
            <a:pPr lvl="1"/>
            <a:r>
              <a:rPr lang="en-US" dirty="0" smtClean="0"/>
              <a:t>Offline storage: download file to disk before using.</a:t>
            </a:r>
          </a:p>
          <a:p>
            <a:pPr lvl="1"/>
            <a:r>
              <a:rPr lang="en-US" dirty="0" smtClean="0"/>
              <a:t>Think hierarchically:</a:t>
            </a:r>
          </a:p>
          <a:p>
            <a:pPr lvl="2"/>
            <a:r>
              <a:rPr lang="en-US" dirty="0" smtClean="0"/>
              <a:t>Small amount of very fast disk</a:t>
            </a:r>
          </a:p>
          <a:p>
            <a:pPr lvl="2"/>
            <a:r>
              <a:rPr lang="en-US" dirty="0" smtClean="0"/>
              <a:t>Medium amount of “slow” disk</a:t>
            </a:r>
          </a:p>
          <a:p>
            <a:pPr lvl="2"/>
            <a:r>
              <a:rPr lang="en-US" dirty="0" smtClean="0"/>
              <a:t>Large amount of tape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1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PetaStore</a:t>
            </a:r>
            <a:r>
              <a:rPr lang="en-US" dirty="0" smtClean="0"/>
              <a:t> (current archive) will reach end-of-life when </a:t>
            </a:r>
            <a:r>
              <a:rPr lang="en-US" dirty="0" err="1" smtClean="0"/>
              <a:t>OURRStore</a:t>
            </a:r>
            <a:r>
              <a:rPr lang="en-US" dirty="0" smtClean="0"/>
              <a:t> gets to full production.</a:t>
            </a:r>
          </a:p>
          <a:p>
            <a:r>
              <a:rPr lang="en-US" dirty="0" smtClean="0"/>
              <a:t>Faculty may not have funds for purchasing new media in     the next archive for their old data (that’s not relevant to their current grants).</a:t>
            </a:r>
          </a:p>
          <a:p>
            <a:r>
              <a:rPr lang="en-US" dirty="0" smtClean="0"/>
              <a:t>Need to provide for buying up front instead of recurring charges.</a:t>
            </a:r>
          </a:p>
          <a:p>
            <a:r>
              <a:rPr lang="en-US" dirty="0" smtClean="0"/>
              <a:t>How to handle the tape?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4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Thanks: Breakout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Dan Andresen, Kansas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Shady </a:t>
            </a:r>
            <a:r>
              <a:rPr lang="en-US" sz="2100" dirty="0" err="1" smtClean="0"/>
              <a:t>Boukhary</a:t>
            </a:r>
            <a:r>
              <a:rPr lang="en-US" sz="2100" dirty="0" smtClean="0"/>
              <a:t>, Midwestern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Keith Brewster,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 smtClean="0"/>
              <a:t>Eduardo </a:t>
            </a:r>
            <a:r>
              <a:rPr lang="en-US" sz="2100" dirty="0" err="1" smtClean="0"/>
              <a:t>Colmenares</a:t>
            </a:r>
            <a:r>
              <a:rPr lang="en-US" sz="2100" dirty="0" smtClean="0"/>
              <a:t>, Midwestern State University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/>
              <a:t>Brady Deetz, Laureate Institute for Brain </a:t>
            </a:r>
            <a:r>
              <a:rPr lang="en-US" sz="2100" dirty="0" smtClean="0"/>
              <a:t>Research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100" dirty="0"/>
              <a:t>Kyle Hutson, Kansas State </a:t>
            </a:r>
            <a:r>
              <a:rPr lang="en-US" sz="2100" dirty="0" smtClean="0"/>
              <a:t>University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smtClean="0"/>
              <a:t>Mark </a:t>
            </a:r>
            <a:r>
              <a:rPr lang="en-US" sz="2100" dirty="0" err="1" smtClean="0"/>
              <a:t>Laufersweiler</a:t>
            </a:r>
            <a:r>
              <a:rPr lang="en-US" sz="2100" dirty="0" smtClean="0"/>
              <a:t>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/>
              <a:t>BJ </a:t>
            </a:r>
            <a:r>
              <a:rPr lang="en-US" sz="2100" dirty="0" err="1"/>
              <a:t>Lougee</a:t>
            </a:r>
            <a:r>
              <a:rPr lang="en-US" sz="2100" dirty="0"/>
              <a:t>, Federal Reserve Bank of Kansas </a:t>
            </a:r>
            <a:r>
              <a:rPr lang="en-US" sz="2100" dirty="0" smtClean="0"/>
              <a:t>City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smtClean="0"/>
              <a:t>George </a:t>
            </a:r>
            <a:r>
              <a:rPr lang="en-US" sz="2100" dirty="0" err="1" smtClean="0"/>
              <a:t>Louthan</a:t>
            </a:r>
            <a:r>
              <a:rPr lang="en-US" sz="2100" dirty="0" smtClean="0"/>
              <a:t>, University of Oklahoma</a:t>
            </a:r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err="1"/>
              <a:t>Chongle</a:t>
            </a:r>
            <a:r>
              <a:rPr lang="en-US" sz="2100" dirty="0"/>
              <a:t> Pan, </a:t>
            </a:r>
            <a:r>
              <a:rPr lang="en-US" sz="2100" dirty="0" smtClean="0"/>
              <a:t>University of Oklahoma</a:t>
            </a:r>
            <a:endParaRPr lang="en-US" sz="2100" dirty="0"/>
          </a:p>
          <a:p>
            <a:pPr marL="514350" indent="-514350">
              <a:spcBef>
                <a:spcPts val="0"/>
              </a:spcBef>
              <a:buClrTx/>
              <a:buSzPct val="100000"/>
              <a:buFont typeface="+mj-lt"/>
              <a:buAutoNum type="arabicPeriod" startAt="7"/>
            </a:pPr>
            <a:r>
              <a:rPr lang="en-US" sz="2100" dirty="0" err="1"/>
              <a:t>Dimitrios</a:t>
            </a:r>
            <a:r>
              <a:rPr lang="en-US" sz="2100" dirty="0"/>
              <a:t> </a:t>
            </a:r>
            <a:r>
              <a:rPr lang="en-US" sz="2100" dirty="0" err="1"/>
              <a:t>Papavassiliou</a:t>
            </a:r>
            <a:r>
              <a:rPr lang="en-US" sz="2100" dirty="0"/>
              <a:t>, </a:t>
            </a:r>
            <a:r>
              <a:rPr lang="en-US" sz="2100" dirty="0" smtClean="0"/>
              <a:t>University of Oklahoma</a:t>
            </a:r>
            <a:endParaRPr lang="en-US" sz="2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04F282-5D9D-4EB2-A4AC-1849A209E5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8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Longevity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064"/>
            <a:ext cx="7924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 smtClean="0"/>
              <a:t>OURRstore</a:t>
            </a:r>
            <a:r>
              <a:rPr lang="en-US" dirty="0" smtClean="0"/>
              <a:t> has to be backward-compatible with the </a:t>
            </a:r>
            <a:r>
              <a:rPr lang="en-US" dirty="0" err="1" smtClean="0"/>
              <a:t>PetaStore</a:t>
            </a:r>
            <a:r>
              <a:rPr lang="en-US" dirty="0" smtClean="0"/>
              <a:t>, in the sense of allowing LTO, including LTO-5 and LTO-6.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Tape cartridges are good for the earliest of: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15 years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5000 load/unload cycles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200 complete tape read/writes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 far, only 6 </a:t>
            </a:r>
            <a:r>
              <a:rPr lang="en-US" dirty="0" err="1" smtClean="0"/>
              <a:t>PetaStore</a:t>
            </a:r>
            <a:r>
              <a:rPr lang="en-US" dirty="0" smtClean="0"/>
              <a:t> tape cartridges (&lt;&lt; 1%) are in danger of wearing out in less than 15 years.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OURRstore</a:t>
            </a:r>
            <a:r>
              <a:rPr lang="en-US" dirty="0" smtClean="0"/>
              <a:t> must include some LTO-6 drives,                  which can read and write both LTO-6 and LTO-5,                but new tapes will be LTO-7 Type M (9 TB).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Unlike disk drives, tape cartridges can migrate from system to system.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Longevity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3438" cy="42656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Once </a:t>
            </a:r>
            <a:r>
              <a:rPr lang="en-US" dirty="0" err="1" smtClean="0"/>
              <a:t>OURRstore</a:t>
            </a:r>
            <a:r>
              <a:rPr lang="en-US" dirty="0" smtClean="0"/>
              <a:t> is in full production: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Set </a:t>
            </a:r>
            <a:r>
              <a:rPr lang="en-US" dirty="0" err="1" smtClean="0"/>
              <a:t>PetaStore</a:t>
            </a:r>
            <a:r>
              <a:rPr lang="en-US" dirty="0" smtClean="0"/>
              <a:t> to read-only.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the </a:t>
            </a:r>
            <a:r>
              <a:rPr lang="en-US" dirty="0" err="1" smtClean="0"/>
              <a:t>PetaStore</a:t>
            </a:r>
            <a:r>
              <a:rPr lang="en-US" dirty="0" smtClean="0"/>
              <a:t>, for a small number of tape cartridges,  identify all the files on them.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Copy all those tape cartridges to </a:t>
            </a:r>
            <a:r>
              <a:rPr lang="en-US" dirty="0" err="1" smtClean="0"/>
              <a:t>OURRstore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Export those tape cartridges from the </a:t>
            </a:r>
            <a:r>
              <a:rPr lang="en-US" dirty="0" err="1" smtClean="0"/>
              <a:t>PetaStore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Import them into </a:t>
            </a:r>
            <a:r>
              <a:rPr lang="en-US" dirty="0" err="1" smtClean="0"/>
              <a:t>OURRstore</a:t>
            </a:r>
            <a:r>
              <a:rPr lang="en-US" dirty="0" smtClean="0"/>
              <a:t> and reformat.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Repeat, copying the new files onto the newly imported cartridges.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When all files are copied (months, maybe a year), decommission the </a:t>
            </a:r>
            <a:r>
              <a:rPr lang="en-US" dirty="0" err="1" smtClean="0"/>
              <a:t>PetaStore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We’ll use this same procedure at </a:t>
            </a:r>
            <a:r>
              <a:rPr lang="en-US" dirty="0" err="1" smtClean="0"/>
              <a:t>OURRstore’s</a:t>
            </a:r>
            <a:r>
              <a:rPr lang="en-US" dirty="0" smtClean="0"/>
              <a:t> end of life.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30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Lead, Follow</a:t>
            </a:r>
            <a:br>
              <a:rPr lang="en-US" sz="6000" dirty="0" smtClean="0"/>
            </a:br>
            <a:r>
              <a:rPr lang="en-US" sz="6000" dirty="0" smtClean="0"/>
              <a:t>or Get Out of the Way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4808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Statewide</a:t>
            </a:r>
          </a:p>
          <a:p>
            <a:r>
              <a:rPr lang="en-US" dirty="0" smtClean="0"/>
              <a:t>Regional</a:t>
            </a:r>
          </a:p>
          <a:p>
            <a:r>
              <a:rPr lang="en-US" dirty="0" smtClean="0"/>
              <a:t>National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3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Leadership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OneOklahoma Cyberinfrastructure Initiative is              a volunteer, ad hoc collaboration among CI providers and users across our state.</a:t>
            </a:r>
          </a:p>
          <a:p>
            <a:r>
              <a:rPr lang="en-US" dirty="0" smtClean="0"/>
              <a:t>We’ve grown to 5 CI providers.</a:t>
            </a:r>
          </a:p>
          <a:p>
            <a:r>
              <a:rPr lang="en-US" dirty="0" smtClean="0"/>
              <a:t>We’re on e-mail multiple times a week and on a weekly phone call every Friday at 2:00pm CT, working together on a wide variety of projects.</a:t>
            </a:r>
          </a:p>
          <a:p>
            <a:r>
              <a:rPr lang="en-US" dirty="0" smtClean="0"/>
              <a:t>It’s helped us get CI grants, start a statewide HPC contest, help each other help our researchers, and so much more.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Leadership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the Great Plains region, we’ve been building our leadership across the 6 member states of the Great Plains Network (Arkansas, Kansas, Missouri, Nebraska, Oklahoma and South Dakota).</a:t>
            </a:r>
          </a:p>
          <a:p>
            <a:r>
              <a:rPr lang="en-US" dirty="0" smtClean="0"/>
              <a:t>That’s now culminated with our former OneNet CTO being selected as the Executive Director of the GPN.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Leadership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OneOCII institutional CI leads have, or have had, the following leadership roles:</a:t>
            </a:r>
          </a:p>
          <a:p>
            <a:pPr lvl="1"/>
            <a:r>
              <a:rPr lang="en-US" dirty="0" smtClean="0"/>
              <a:t>XSEDE Campus Engagement joint co-managers (the umbrella over Campus Champions)</a:t>
            </a:r>
          </a:p>
          <a:p>
            <a:pPr lvl="1"/>
            <a:r>
              <a:rPr lang="en-US" dirty="0" smtClean="0"/>
              <a:t>Founded the ACI-REF Virtual Residency</a:t>
            </a:r>
          </a:p>
          <a:p>
            <a:pPr lvl="2"/>
            <a:r>
              <a:rPr lang="en-US" dirty="0" smtClean="0"/>
              <a:t>Trained 493 CI Facilitators so far</a:t>
            </a:r>
          </a:p>
          <a:p>
            <a:pPr lvl="2"/>
            <a:r>
              <a:rPr lang="en-US" dirty="0" smtClean="0"/>
              <a:t>Proposal writing apprenticeship</a:t>
            </a:r>
          </a:p>
          <a:p>
            <a:pPr lvl="2"/>
            <a:r>
              <a:rPr lang="en-US" dirty="0" smtClean="0"/>
              <a:t>Coming soon: Paper writing apprenticeship</a:t>
            </a:r>
          </a:p>
          <a:p>
            <a:pPr lvl="1"/>
            <a:r>
              <a:rPr lang="en-US" dirty="0" smtClean="0"/>
              <a:t>Linux Clusters Institute steering committee</a:t>
            </a:r>
          </a:p>
          <a:p>
            <a:pPr lvl="1"/>
            <a:r>
              <a:rPr lang="en-US" dirty="0" smtClean="0"/>
              <a:t>SC10-11 Education Program leadership</a:t>
            </a:r>
          </a:p>
          <a:p>
            <a:pPr lvl="1"/>
            <a:r>
              <a:rPr lang="en-US" dirty="0" smtClean="0"/>
              <a:t>NSF Advisory Committee for Cyberinfrastructure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0829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50" dirty="0"/>
              <a:t>Portions of this material are based upon work supported by the National Science Foundation under the following </a:t>
            </a:r>
            <a:r>
              <a:rPr lang="en-US" sz="2050" dirty="0" smtClean="0"/>
              <a:t>grants: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EPS-0814361, “Building Oklahoma's Leadership Role in Cellulosic </a:t>
            </a:r>
            <a:r>
              <a:rPr lang="en-US" sz="1500" dirty="0" smtClean="0"/>
              <a:t>Bioenergy”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EPS-1006919, “Oklahoma Optical </a:t>
            </a:r>
            <a:r>
              <a:rPr lang="en-US" sz="1500" dirty="0" smtClean="0"/>
              <a:t>Initiative”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OCI-1039829, “MRI: Acquisition of Extensible </a:t>
            </a:r>
            <a:r>
              <a:rPr lang="en-US" sz="1500" dirty="0" err="1"/>
              <a:t>Petascale</a:t>
            </a:r>
            <a:r>
              <a:rPr lang="en-US" sz="1500" dirty="0"/>
              <a:t> Storage for Data Intensive </a:t>
            </a:r>
            <a:r>
              <a:rPr lang="en-US" sz="1500" dirty="0" smtClean="0"/>
              <a:t>Research”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</a:t>
            </a:r>
            <a:r>
              <a:rPr lang="en-US" sz="1500" dirty="0" smtClean="0"/>
              <a:t>OCI-1126330, </a:t>
            </a:r>
            <a:r>
              <a:rPr lang="en-US" sz="1500" dirty="0"/>
              <a:t>“Acquisition of a High Performance Compute Cluster for Multidisciplinary </a:t>
            </a:r>
            <a:r>
              <a:rPr lang="en-US" sz="1500" dirty="0" smtClean="0"/>
              <a:t>Research”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No. </a:t>
            </a:r>
            <a:r>
              <a:rPr lang="en-US" sz="1500" dirty="0"/>
              <a:t>ACI- </a:t>
            </a:r>
            <a:r>
              <a:rPr lang="en-US" sz="1500" dirty="0" smtClean="0"/>
              <a:t>1229107, “Acquisition </a:t>
            </a:r>
            <a:r>
              <a:rPr lang="en-US" sz="1500" dirty="0"/>
              <a:t>of a High Performance Computing Cluster for Research and </a:t>
            </a:r>
            <a:r>
              <a:rPr lang="en-US" sz="1500" dirty="0" smtClean="0"/>
              <a:t>Education”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EPS-1301789, “Adapting Socio-ecological Systems to Increased Climate </a:t>
            </a:r>
            <a:r>
              <a:rPr lang="en-US" sz="1500" dirty="0" smtClean="0"/>
              <a:t>Variability”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ACI-1341028, “OneOklahoma Friction Free </a:t>
            </a:r>
            <a:r>
              <a:rPr lang="en-US" sz="1500" dirty="0" smtClean="0"/>
              <a:t>Network”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No. ACI-1429702</a:t>
            </a:r>
            <a:r>
              <a:rPr lang="en-US" sz="1500" dirty="0"/>
              <a:t>, “Acquisition of a High Performance Computing Cluster for Research at a Predominantly Undergraduate </a:t>
            </a:r>
            <a:r>
              <a:rPr lang="en-US" sz="1500" dirty="0" smtClean="0"/>
              <a:t>Institution”</a:t>
            </a:r>
          </a:p>
          <a:p>
            <a:pPr>
              <a:spcBef>
                <a:spcPts val="0"/>
              </a:spcBef>
            </a:pPr>
            <a:r>
              <a:rPr lang="en-US" sz="1500" dirty="0" smtClean="0"/>
              <a:t>Grant No.  ACI-1440774</a:t>
            </a:r>
            <a:r>
              <a:rPr lang="en-US" sz="1500" dirty="0"/>
              <a:t>, “Leveraging Partnerships Across the Great Plains to Build Advanced Networking and CI </a:t>
            </a:r>
            <a:r>
              <a:rPr lang="en-US" sz="1500" dirty="0" smtClean="0"/>
              <a:t>Expertise”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 smtClean="0"/>
              <a:t>Grant </a:t>
            </a:r>
            <a:r>
              <a:rPr lang="en-US" sz="1500" dirty="0"/>
              <a:t>No. ACI-1440783, “A Model for Advanced Cyberinfrastructure Research and Education </a:t>
            </a:r>
            <a:r>
              <a:rPr lang="en-US" sz="1500" dirty="0" smtClean="0"/>
              <a:t>Facilitators”</a:t>
            </a:r>
          </a:p>
          <a:p>
            <a:pPr>
              <a:spcBef>
                <a:spcPts val="0"/>
              </a:spcBef>
            </a:pPr>
            <a:r>
              <a:rPr lang="en-US" sz="1500" b="1" dirty="0">
                <a:solidFill>
                  <a:srgbClr val="CC00CC"/>
                </a:solidFill>
              </a:rPr>
              <a:t>G</a:t>
            </a:r>
            <a:r>
              <a:rPr lang="en-US" sz="1500" b="1" dirty="0" smtClean="0">
                <a:solidFill>
                  <a:srgbClr val="CC00CC"/>
                </a:solidFill>
              </a:rPr>
              <a:t>rant </a:t>
            </a:r>
            <a:r>
              <a:rPr lang="en-US" sz="1500" b="1" dirty="0">
                <a:solidFill>
                  <a:srgbClr val="CC00CC"/>
                </a:solidFill>
              </a:rPr>
              <a:t>No. OAC-1828567, “MRI: Acquisition of a Regional </a:t>
            </a:r>
            <a:r>
              <a:rPr lang="en-US" sz="1500" b="1" dirty="0" err="1">
                <a:solidFill>
                  <a:srgbClr val="CC00CC"/>
                </a:solidFill>
              </a:rPr>
              <a:t>Reesource</a:t>
            </a:r>
            <a:r>
              <a:rPr lang="en-US" sz="1500" b="1" dirty="0">
                <a:solidFill>
                  <a:srgbClr val="CC00CC"/>
                </a:solidFill>
              </a:rPr>
              <a:t> for Long-term Archiving of Large Scale Research Data Collections,” OU, $</a:t>
            </a:r>
            <a:r>
              <a:rPr lang="en-US" sz="1500" b="1" dirty="0" smtClean="0">
                <a:solidFill>
                  <a:srgbClr val="CC00CC"/>
                </a:solidFill>
              </a:rPr>
              <a:t>968K</a:t>
            </a:r>
            <a:endParaRPr lang="en-US" sz="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50" dirty="0" smtClean="0"/>
              <a:t>Dell provided seed systems for the OU Research Cloud (“</a:t>
            </a:r>
            <a:r>
              <a:rPr lang="en-US" sz="2050" dirty="0" err="1" smtClean="0"/>
              <a:t>OURcloud</a:t>
            </a:r>
            <a:r>
              <a:rPr lang="en-US" sz="2050" dirty="0" smtClean="0"/>
              <a:t>”) and the OU Science DMZ.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 Sep 26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5A53F-FE0D-4B6F-9828-237F1A2626B8}" type="slidenum">
              <a:rPr lang="en-US"/>
              <a:pPr/>
              <a:t>99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 smtClean="0"/>
              <a:t>Symposium 2018 Sponsors: Thank You!</a:t>
            </a:r>
            <a:endParaRPr lang="en-US" sz="3550" dirty="0"/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Sponsors (13)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Gold (2): Dell EMC, </a:t>
            </a:r>
            <a:r>
              <a:rPr lang="en-US" sz="2000" b="1" dirty="0" err="1" smtClean="0">
                <a:solidFill>
                  <a:srgbClr val="CC00CC"/>
                </a:solidFill>
              </a:rPr>
              <a:t>Formulus</a:t>
            </a:r>
            <a:r>
              <a:rPr lang="en-US" sz="2000" b="1" dirty="0" smtClean="0">
                <a:solidFill>
                  <a:srgbClr val="CC00CC"/>
                </a:solidFill>
              </a:rPr>
              <a:t> Black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Silver (</a:t>
            </a:r>
            <a:r>
              <a:rPr lang="en-US" sz="2000" dirty="0"/>
              <a:t>7</a:t>
            </a:r>
            <a:r>
              <a:rPr lang="en-US" sz="2000" dirty="0" smtClean="0"/>
              <a:t>): </a:t>
            </a:r>
            <a:r>
              <a:rPr lang="en-US" sz="2000" b="1" dirty="0" err="1" smtClean="0">
                <a:solidFill>
                  <a:srgbClr val="CC00CC"/>
                </a:solidFill>
              </a:rPr>
              <a:t>Cloudian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CC00CC"/>
                </a:solidFill>
              </a:rPr>
              <a:t>Eagle Technologies</a:t>
            </a:r>
            <a:r>
              <a:rPr lang="en-US" sz="2000" dirty="0" smtClean="0"/>
              <a:t>, Intel, Lenovo</a:t>
            </a:r>
            <a:r>
              <a:rPr lang="en-US" sz="2000" dirty="0"/>
              <a:t>, </a:t>
            </a:r>
            <a:r>
              <a:rPr lang="en-US" sz="2000" dirty="0" smtClean="0"/>
              <a:t>             Red Hat/</a:t>
            </a:r>
            <a:r>
              <a:rPr lang="en-US" sz="2000" b="1" dirty="0" err="1" smtClean="0">
                <a:solidFill>
                  <a:srgbClr val="CC00CC"/>
                </a:solidFill>
              </a:rPr>
              <a:t>Crossvale</a:t>
            </a:r>
            <a:r>
              <a:rPr lang="en-US" sz="2000" dirty="0" smtClean="0"/>
              <a:t>, Silicon </a:t>
            </a:r>
            <a:r>
              <a:rPr lang="en-US" sz="2000" dirty="0"/>
              <a:t>Mechanics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Bronze (</a:t>
            </a:r>
            <a:r>
              <a:rPr lang="en-US" sz="2000" dirty="0"/>
              <a:t>3</a:t>
            </a:r>
            <a:r>
              <a:rPr lang="en-US" sz="2000" dirty="0" smtClean="0"/>
              <a:t>): NVIDIA, Rogue Wave Software, Spectra Logic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Snack Break (1): Silicon Mechanics (midmorning)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Academic (1): Great Plains Network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Thank you all! Without you, the Symposium couldn’t happen.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Over the past 16 Symposia, we’ve had a total of 93 companies as sponsors – and half have repeated (and/or were acquired by/merged with other sponsors).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6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CVB" val="2"/>
  <p:tag name="SPT" val="FALSE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0"/>
  <p:tag name="NBP" val="1"/>
  <p:tag name="CVB" val="100"/>
  <p:tag name="SPT" val="FALSE"/>
  <p:tag name="BSN" val="100"/>
  <p:tag name="LFXCI" val="0"/>
  <p:tag name="SVT" val="TRUE"/>
  <p:tag name="CII" val="1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6"/>
  <p:tag name="NBP" val="1"/>
  <p:tag name="CVB" val="106"/>
  <p:tag name="SPT" val="FALSE"/>
  <p:tag name="BSN" val="106"/>
  <p:tag name="LFXCI" val="0"/>
  <p:tag name="SVT" val="TRUE"/>
  <p:tag name="CII" val="1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CVB" val="31"/>
  <p:tag name="SPT" val="FALSE"/>
  <p:tag name="BSN" val="31"/>
  <p:tag name="LFXCI" val="0"/>
  <p:tag name="SVT" val="TRUE"/>
  <p:tag name="CII" val="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CVB" val="31"/>
  <p:tag name="SPT" val="FALSE"/>
  <p:tag name="BSN" val="31"/>
  <p:tag name="LFXCI" val="0"/>
  <p:tag name="SVT" val="TRUE"/>
  <p:tag name="CII" val="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7"/>
  <p:tag name="NBP" val="1"/>
  <p:tag name="CVB" val="97"/>
  <p:tag name="SPT" val="FALSE"/>
  <p:tag name="BSN" val="97"/>
  <p:tag name="LFXCI" val="0"/>
  <p:tag name="SVT" val="TRUE"/>
  <p:tag name="CII" val="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CVB" val="56"/>
  <p:tag name="SPT" val="FALSE"/>
  <p:tag name="BSN" val="56"/>
  <p:tag name="LFXCI" val="0"/>
  <p:tag name="SVT" val="TRUE"/>
  <p:tag name="CII" val="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7"/>
  <p:tag name="NBP" val="1"/>
  <p:tag name="CVB" val="107"/>
  <p:tag name="SPT" val="FALSE"/>
  <p:tag name="BSN" val="107"/>
  <p:tag name="LFXCI" val="0"/>
  <p:tag name="SVT" val="TRUE"/>
  <p:tag name="CII" val="1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29808</TotalTime>
  <Words>22193</Words>
  <Application>Microsoft Office PowerPoint</Application>
  <PresentationFormat>On-screen Show (4:3)</PresentationFormat>
  <Paragraphs>1973</Paragraphs>
  <Slides>106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5" baseType="lpstr">
      <vt:lpstr>ＭＳ Ｐゴシック</vt:lpstr>
      <vt:lpstr>Arial</vt:lpstr>
      <vt:lpstr>Arial Black</vt:lpstr>
      <vt:lpstr>Calibri</vt:lpstr>
      <vt:lpstr>Courier New</vt:lpstr>
      <vt:lpstr>Tahoma</vt:lpstr>
      <vt:lpstr>Times New Roman</vt:lpstr>
      <vt:lpstr>Wingdings</vt:lpstr>
      <vt:lpstr>Blends</vt:lpstr>
      <vt:lpstr>OSCER State of the Center</vt:lpstr>
      <vt:lpstr>Use Our Ugly Symposium Website!</vt:lpstr>
      <vt:lpstr>Preregistration Profile 2018</vt:lpstr>
      <vt:lpstr>Attendee Profile 2002-2017</vt:lpstr>
      <vt:lpstr>Symposium 2018 Sponsors: Thank You!</vt:lpstr>
      <vt:lpstr>Thanks!</vt:lpstr>
      <vt:lpstr>Thanks: Plenary Speakers</vt:lpstr>
      <vt:lpstr>Thanks: Gold Sponsor Speakers</vt:lpstr>
      <vt:lpstr>Thanks: Breakout Speakers</vt:lpstr>
      <vt:lpstr>Thanks!</vt:lpstr>
      <vt:lpstr>They Made Me Who and What I Am</vt:lpstr>
      <vt:lpstr>Outline</vt:lpstr>
      <vt:lpstr>Resources</vt:lpstr>
      <vt:lpstr>Dell Intel Haswell HPC Cluster</vt:lpstr>
      <vt:lpstr>Schooner: non-condominium nodes</vt:lpstr>
      <vt:lpstr>Schooner: Old Condominium</vt:lpstr>
      <vt:lpstr>Schooner: New Condominium</vt:lpstr>
      <vt:lpstr>Schooner: non-condominium other</vt:lpstr>
      <vt:lpstr>Schooner: Peak Speed</vt:lpstr>
      <vt:lpstr>OURcloud</vt:lpstr>
      <vt:lpstr>OURcloud</vt:lpstr>
      <vt:lpstr>Oklahoma PetaStore</vt:lpstr>
      <vt:lpstr>OSCER Personnel</vt:lpstr>
      <vt:lpstr>OSCER Personnel Transitions</vt:lpstr>
      <vt:lpstr>Accomplishments</vt:lpstr>
      <vt:lpstr> OSCER Outcomes: Research</vt:lpstr>
      <vt:lpstr>OSCER Outcomes: Education</vt:lpstr>
      <vt:lpstr>OSCER/OneOCII Outcomes: Resources</vt:lpstr>
      <vt:lpstr>OneOCII CI Grants</vt:lpstr>
      <vt:lpstr>Grants That Needed OCII/OneOCII</vt:lpstr>
      <vt:lpstr>Papers About Pieces of OneOCII</vt:lpstr>
      <vt:lpstr>HPC Capacity</vt:lpstr>
      <vt:lpstr> External Funding Summary</vt:lpstr>
      <vt:lpstr>External Research Grants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 External Funding Summary</vt:lpstr>
      <vt:lpstr>Publications Facilitated by Research IT</vt:lpstr>
      <vt:lpstr>How Did We Get This Data?</vt:lpstr>
      <vt:lpstr>Ongoing, Current and New Initiatives</vt:lpstr>
      <vt:lpstr>Virtual Residency</vt:lpstr>
      <vt:lpstr>Virtual Residency</vt:lpstr>
      <vt:lpstr>PowerPoint Presentation</vt:lpstr>
      <vt:lpstr>New Supercomputer Open Design Sessions</vt:lpstr>
      <vt:lpstr>New Supercomputer Open Design</vt:lpstr>
      <vt:lpstr>A Business Model for Physical Management of Big Data</vt:lpstr>
      <vt:lpstr>Business Model</vt:lpstr>
      <vt:lpstr>OURRstore Technology Strategy</vt:lpstr>
      <vt:lpstr>NSF MRI Grant</vt:lpstr>
      <vt:lpstr>Who’s Eligible? Who’s In?</vt:lpstr>
      <vt:lpstr>How Much Need?</vt:lpstr>
      <vt:lpstr>Yeah, But Tape Sucks!</vt:lpstr>
      <vt:lpstr>Investment Protection</vt:lpstr>
      <vt:lpstr>Longevity Strategy</vt:lpstr>
      <vt:lpstr>Longevity Mechanism</vt:lpstr>
      <vt:lpstr>Lead, Follow or Get Out of the Way</vt:lpstr>
      <vt:lpstr>Taking Leadership</vt:lpstr>
      <vt:lpstr>Statewide Leadership Examples</vt:lpstr>
      <vt:lpstr>Regional Leadership Examples</vt:lpstr>
      <vt:lpstr>National Leadership Examples</vt:lpstr>
      <vt:lpstr>Acknowledgements</vt:lpstr>
      <vt:lpstr>Acknowledgements</vt:lpstr>
      <vt:lpstr>Symposium 2018 Sponsors: Thank You!</vt:lpstr>
      <vt:lpstr>Thanks!</vt:lpstr>
      <vt:lpstr>Thanks: Plenary Speakers</vt:lpstr>
      <vt:lpstr>Thanks: Gold Sponsor Speakers</vt:lpstr>
      <vt:lpstr>Thanks: Breakout Speakers</vt:lpstr>
      <vt:lpstr>Thanks!</vt:lpstr>
      <vt:lpstr>To Learn More</vt:lpstr>
      <vt:lpstr>Thanks for your attention!  Questions?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754</cp:revision>
  <cp:lastPrinted>1601-01-01T00:00:00Z</cp:lastPrinted>
  <dcterms:created xsi:type="dcterms:W3CDTF">2001-08-18T12:37:15Z</dcterms:created>
  <dcterms:modified xsi:type="dcterms:W3CDTF">2018-09-26T12:25:52Z</dcterms:modified>
</cp:coreProperties>
</file>